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321" r:id="rId3"/>
    <p:sldId id="460" r:id="rId4"/>
    <p:sldId id="462" r:id="rId5"/>
    <p:sldId id="325" r:id="rId6"/>
    <p:sldId id="463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458" r:id="rId3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9"/>
  </p:normalViewPr>
  <p:slideViewPr>
    <p:cSldViewPr snapToGrid="0" snapToObjects="1">
      <p:cViewPr varScale="1">
        <p:scale>
          <a:sx n="74" d="100"/>
          <a:sy n="74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Almost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corpa</a:t>
            </a:r>
            <a:r>
              <a:rPr lang="en-US" baseline="0" dirty="0" smtClean="0"/>
              <a:t> of all TREC tracks are </a:t>
            </a:r>
            <a:r>
              <a:rPr lang="en-US" baseline="0" dirty="0" err="1" smtClean="0"/>
              <a:t>praviate</a:t>
            </a:r>
            <a:r>
              <a:rPr lang="en-US" baseline="0" dirty="0" smtClean="0"/>
              <a:t>: Newswire, Microblog</a:t>
            </a:r>
            <a:r>
              <a:rPr lang="en-US" baseline="0" smtClean="0"/>
              <a:t>, Medical, Legal,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31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2275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“在此键入引文。”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2999418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5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rise.eecis.udel.edu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rise.eecis.udel.edu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8" Type="http://schemas.openxmlformats.org/officeDocument/2006/relationships/image" Target="../media/image12.tiff"/><Relationship Id="rId9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1270000" y="1449237"/>
            <a:ext cx="10464800" cy="212808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dirty="0"/>
              <a:t>Towards Privacy-Preserving Evaluation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for Information Retrieval </a:t>
            </a:r>
            <a:r>
              <a:rPr lang="en-US" sz="4000" dirty="0"/>
              <a:t>Models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over </a:t>
            </a:r>
            <a:r>
              <a:rPr lang="en-US" sz="4000" dirty="0"/>
              <a:t>Industry Data Sets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xfrm>
            <a:off x="3943375" y="4769328"/>
            <a:ext cx="5105349" cy="119883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solidFill>
                  <a:srgbClr val="393C42"/>
                </a:solidFill>
              </a:defRPr>
            </a:pPr>
            <a:r>
              <a:rPr sz="2400" b="1" dirty="0"/>
              <a:t>Peilin </a:t>
            </a:r>
            <a:r>
              <a:rPr sz="2400" b="1" dirty="0" smtClean="0"/>
              <a:t>Yang</a:t>
            </a:r>
            <a:r>
              <a:rPr lang="en-US" sz="2400" b="1" dirty="0" smtClean="0"/>
              <a:t>, Hui Fang</a:t>
            </a:r>
            <a:r>
              <a:rPr sz="2400" b="1" dirty="0" smtClean="0"/>
              <a:t> </a:t>
            </a:r>
            <a:endParaRPr sz="2400" b="1" dirty="0"/>
          </a:p>
          <a:p>
            <a:pPr>
              <a:defRPr>
                <a:solidFill>
                  <a:srgbClr val="393C42"/>
                </a:solidFill>
              </a:defRPr>
            </a:pPr>
            <a:r>
              <a:rPr sz="2400" dirty="0"/>
              <a:t>University of </a:t>
            </a:r>
            <a:r>
              <a:rPr sz="2400" dirty="0" smtClean="0"/>
              <a:t>Delaware</a:t>
            </a:r>
            <a:endParaRPr sz="2400" dirty="0"/>
          </a:p>
        </p:txBody>
      </p:sp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5" name="Shape 120"/>
          <p:cNvSpPr txBox="1">
            <a:spLocks/>
          </p:cNvSpPr>
          <p:nvPr/>
        </p:nvSpPr>
        <p:spPr>
          <a:xfrm>
            <a:off x="3943369" y="5743154"/>
            <a:ext cx="5105349" cy="1198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defRPr>
                <a:solidFill>
                  <a:srgbClr val="393C42"/>
                </a:solidFill>
              </a:defRPr>
            </a:pPr>
            <a:r>
              <a:rPr lang="en-US" sz="2400" b="1" dirty="0" err="1">
                <a:solidFill>
                  <a:srgbClr val="393C42"/>
                </a:solidFill>
              </a:rPr>
              <a:t>Mianwei</a:t>
            </a:r>
            <a:r>
              <a:rPr lang="en-US" dirty="0" smtClean="0">
                <a:solidFill>
                  <a:srgbClr val="393C42"/>
                </a:solidFill>
              </a:rPr>
              <a:t> </a:t>
            </a:r>
            <a:r>
              <a:rPr lang="en-US" sz="2400" b="1" dirty="0">
                <a:solidFill>
                  <a:srgbClr val="393C42"/>
                </a:solidFill>
              </a:rPr>
              <a:t>Zhou</a:t>
            </a:r>
          </a:p>
          <a:p>
            <a:r>
              <a:rPr lang="en-US" sz="2400" dirty="0" err="1"/>
              <a:t>PlusAI</a:t>
            </a:r>
            <a:endParaRPr lang="en-US" sz="2400" dirty="0"/>
          </a:p>
        </p:txBody>
      </p:sp>
      <p:sp>
        <p:nvSpPr>
          <p:cNvPr id="6" name="Shape 120"/>
          <p:cNvSpPr txBox="1">
            <a:spLocks/>
          </p:cNvSpPr>
          <p:nvPr/>
        </p:nvSpPr>
        <p:spPr>
          <a:xfrm>
            <a:off x="3943369" y="7812294"/>
            <a:ext cx="5105349" cy="1198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defRPr>
                <a:solidFill>
                  <a:srgbClr val="393C42"/>
                </a:solidFill>
              </a:defRPr>
            </a:pPr>
            <a:r>
              <a:rPr lang="en-US" sz="2400" b="1" dirty="0" err="1">
                <a:solidFill>
                  <a:srgbClr val="393C42"/>
                </a:solidFill>
              </a:rPr>
              <a:t>Chengxiang</a:t>
            </a:r>
            <a:r>
              <a:rPr lang="en-US" sz="2400" b="1" dirty="0">
                <a:solidFill>
                  <a:srgbClr val="393C42"/>
                </a:solidFill>
              </a:rPr>
              <a:t> </a:t>
            </a:r>
            <a:r>
              <a:rPr lang="en-US" sz="2400" b="1" dirty="0" err="1">
                <a:solidFill>
                  <a:srgbClr val="393C42"/>
                </a:solidFill>
              </a:rPr>
              <a:t>Zhai</a:t>
            </a:r>
            <a:endParaRPr lang="en-US" sz="2400" b="1" dirty="0">
              <a:solidFill>
                <a:srgbClr val="393C42"/>
              </a:solidFill>
            </a:endParaRPr>
          </a:p>
          <a:p>
            <a:pPr hangingPunct="1">
              <a:defRPr>
                <a:solidFill>
                  <a:srgbClr val="393C42"/>
                </a:solidFill>
              </a:defRPr>
            </a:pPr>
            <a:r>
              <a:rPr lang="en-US" sz="2400" dirty="0" smtClean="0">
                <a:solidFill>
                  <a:srgbClr val="393C42"/>
                </a:solidFill>
              </a:rPr>
              <a:t>University of Illinois Urbana-Champaign</a:t>
            </a:r>
            <a:endParaRPr lang="en-US" sz="2400" dirty="0">
              <a:solidFill>
                <a:srgbClr val="393C42"/>
              </a:solidFill>
            </a:endParaRPr>
          </a:p>
        </p:txBody>
      </p:sp>
      <p:sp>
        <p:nvSpPr>
          <p:cNvPr id="7" name="Shape 120"/>
          <p:cNvSpPr txBox="1">
            <a:spLocks/>
          </p:cNvSpPr>
          <p:nvPr/>
        </p:nvSpPr>
        <p:spPr>
          <a:xfrm>
            <a:off x="3943371" y="6838468"/>
            <a:ext cx="5105349" cy="1198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defRPr>
                <a:solidFill>
                  <a:srgbClr val="393C42"/>
                </a:solidFill>
              </a:defRPr>
            </a:pPr>
            <a:r>
              <a:rPr lang="en-US" sz="2400" b="1" dirty="0" smtClean="0">
                <a:solidFill>
                  <a:srgbClr val="393C42"/>
                </a:solidFill>
              </a:rPr>
              <a:t>Yi Cheng</a:t>
            </a:r>
            <a:endParaRPr lang="en-US" sz="2400" b="1" dirty="0">
              <a:solidFill>
                <a:srgbClr val="393C42"/>
              </a:solidFill>
            </a:endParaRPr>
          </a:p>
          <a:p>
            <a:pPr hangingPunct="1">
              <a:defRPr>
                <a:solidFill>
                  <a:srgbClr val="393C42"/>
                </a:solidFill>
              </a:defRPr>
            </a:pPr>
            <a:r>
              <a:rPr lang="en-US" sz="2400" dirty="0" smtClean="0">
                <a:solidFill>
                  <a:srgbClr val="393C42"/>
                </a:solidFill>
              </a:rPr>
              <a:t>Huawei Research America</a:t>
            </a:r>
            <a:endParaRPr lang="en-US" sz="2400" dirty="0">
              <a:solidFill>
                <a:srgbClr val="393C42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>
            <a:spLocks noGrp="1"/>
          </p:cNvSpPr>
          <p:nvPr>
            <p:ph type="title"/>
          </p:nvPr>
        </p:nvSpPr>
        <p:spPr>
          <a:xfrm>
            <a:off x="563033" y="88900"/>
            <a:ext cx="11099801" cy="2159000"/>
          </a:xfrm>
          <a:prstGeom prst="rect">
            <a:avLst/>
          </a:prstGeom>
        </p:spPr>
        <p:txBody>
          <a:bodyPr/>
          <a:lstStyle>
            <a:lvl1pPr algn="l">
              <a:defRPr sz="4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Level Based Evaluation Platform</a:t>
            </a:r>
          </a:p>
        </p:txBody>
      </p:sp>
      <p:sp>
        <p:nvSpPr>
          <p:cNvPr id="930" name="Shape 9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931" name="level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2196" y="1891625"/>
            <a:ext cx="11340408" cy="6986935"/>
          </a:xfrm>
          <a:prstGeom prst="rect">
            <a:avLst/>
          </a:prstGeom>
          <a:ln w="12700">
            <a:miter lim="400000"/>
          </a:ln>
        </p:spPr>
      </p:pic>
      <p:sp>
        <p:nvSpPr>
          <p:cNvPr id="932" name="Shape 932"/>
          <p:cNvSpPr/>
          <p:nvPr/>
        </p:nvSpPr>
        <p:spPr>
          <a:xfrm>
            <a:off x="3186996" y="7073217"/>
            <a:ext cx="8742374" cy="18572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33" name="Shape 933"/>
          <p:cNvSpPr/>
          <p:nvPr/>
        </p:nvSpPr>
        <p:spPr>
          <a:xfrm>
            <a:off x="9838898" y="5369654"/>
            <a:ext cx="597409" cy="15902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34" name="Shape 934"/>
          <p:cNvSpPr/>
          <p:nvPr/>
        </p:nvSpPr>
        <p:spPr>
          <a:xfrm>
            <a:off x="1048791" y="6153665"/>
            <a:ext cx="2151356" cy="33641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35" name="Shape 935"/>
          <p:cNvSpPr/>
          <p:nvPr/>
        </p:nvSpPr>
        <p:spPr>
          <a:xfrm>
            <a:off x="9905507" y="6946217"/>
            <a:ext cx="200357" cy="1406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>
            <a:spLocks noGrp="1"/>
          </p:cNvSpPr>
          <p:nvPr>
            <p:ph type="title"/>
          </p:nvPr>
        </p:nvSpPr>
        <p:spPr>
          <a:xfrm>
            <a:off x="563033" y="88900"/>
            <a:ext cx="11099801" cy="2159000"/>
          </a:xfrm>
          <a:prstGeom prst="rect">
            <a:avLst/>
          </a:prstGeom>
        </p:spPr>
        <p:txBody>
          <a:bodyPr/>
          <a:lstStyle>
            <a:lvl1pPr algn="l">
              <a:defRPr sz="4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Level Based Evaluation Platform</a:t>
            </a:r>
          </a:p>
        </p:txBody>
      </p:sp>
      <p:sp>
        <p:nvSpPr>
          <p:cNvPr id="938" name="Shape 9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939" name="level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2196" y="1891625"/>
            <a:ext cx="11340408" cy="6986935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Shape 940"/>
          <p:cNvSpPr/>
          <p:nvPr/>
        </p:nvSpPr>
        <p:spPr>
          <a:xfrm>
            <a:off x="3186996" y="7073217"/>
            <a:ext cx="8742374" cy="18572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1" name="Shape 941"/>
          <p:cNvSpPr/>
          <p:nvPr/>
        </p:nvSpPr>
        <p:spPr>
          <a:xfrm>
            <a:off x="9838898" y="5369654"/>
            <a:ext cx="597409" cy="15902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2" name="Shape 942"/>
          <p:cNvSpPr/>
          <p:nvPr/>
        </p:nvSpPr>
        <p:spPr>
          <a:xfrm>
            <a:off x="1048791" y="6153665"/>
            <a:ext cx="2151356" cy="33641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3" name="Shape 943"/>
          <p:cNvSpPr/>
          <p:nvPr/>
        </p:nvSpPr>
        <p:spPr>
          <a:xfrm>
            <a:off x="9905507" y="6946217"/>
            <a:ext cx="200357" cy="1406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4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57826" y="7754916"/>
            <a:ext cx="1099417" cy="1099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945" name="Picture 944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40443" y="7311421"/>
            <a:ext cx="9403265" cy="1882618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946" name="Shape 946"/>
          <p:cNvSpPr/>
          <p:nvPr/>
        </p:nvSpPr>
        <p:spPr>
          <a:xfrm>
            <a:off x="6008939" y="7497079"/>
            <a:ext cx="836347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1"/>
                </a:solidFill>
              </a:defRPr>
            </a:pPr>
            <a:r>
              <a:t>TF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t>IDF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t>DL</a:t>
            </a:r>
          </a:p>
        </p:txBody>
      </p:sp>
      <p:sp>
        <p:nvSpPr>
          <p:cNvPr id="947" name="Shape 947"/>
          <p:cNvSpPr/>
          <p:nvPr/>
        </p:nvSpPr>
        <p:spPr>
          <a:xfrm flipH="1">
            <a:off x="6974420" y="8304624"/>
            <a:ext cx="3390773" cy="1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8" name="Shape 948"/>
          <p:cNvSpPr/>
          <p:nvPr/>
        </p:nvSpPr>
        <p:spPr>
          <a:xfrm>
            <a:off x="7190650" y="7588098"/>
            <a:ext cx="295831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r>
              <a:t>Implement via APIs</a:t>
            </a:r>
          </a:p>
        </p:txBody>
      </p:sp>
      <p:sp>
        <p:nvSpPr>
          <p:cNvPr id="949" name="Shape 949"/>
          <p:cNvSpPr/>
          <p:nvPr/>
        </p:nvSpPr>
        <p:spPr>
          <a:xfrm flipH="1">
            <a:off x="4548379" y="8304624"/>
            <a:ext cx="1339473" cy="1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50" name="Shape 950"/>
          <p:cNvSpPr/>
          <p:nvPr/>
        </p:nvSpPr>
        <p:spPr>
          <a:xfrm>
            <a:off x="3073703" y="8018874"/>
            <a:ext cx="120800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Model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/>
          </p:cNvSpPr>
          <p:nvPr>
            <p:ph type="title"/>
          </p:nvPr>
        </p:nvSpPr>
        <p:spPr>
          <a:xfrm>
            <a:off x="563033" y="88900"/>
            <a:ext cx="11099801" cy="2159000"/>
          </a:xfrm>
          <a:prstGeom prst="rect">
            <a:avLst/>
          </a:prstGeom>
        </p:spPr>
        <p:txBody>
          <a:bodyPr/>
          <a:lstStyle>
            <a:lvl1pPr algn="l">
              <a:defRPr sz="4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Level Based Evaluation Platform</a:t>
            </a:r>
          </a:p>
        </p:txBody>
      </p:sp>
      <p:sp>
        <p:nvSpPr>
          <p:cNvPr id="953" name="Shape 9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954" name="level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2196" y="1891625"/>
            <a:ext cx="11340408" cy="6986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/>
          </p:cNvSpPr>
          <p:nvPr>
            <p:ph type="title"/>
          </p:nvPr>
        </p:nvSpPr>
        <p:spPr>
          <a:xfrm>
            <a:off x="563033" y="88900"/>
            <a:ext cx="11099801" cy="2159000"/>
          </a:xfrm>
          <a:prstGeom prst="rect">
            <a:avLst/>
          </a:prstGeom>
        </p:spPr>
        <p:txBody>
          <a:bodyPr/>
          <a:lstStyle>
            <a:lvl1pPr algn="l">
              <a:defRPr sz="4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Level Based Evaluation Platform</a:t>
            </a:r>
          </a:p>
        </p:txBody>
      </p:sp>
      <p:sp>
        <p:nvSpPr>
          <p:cNvPr id="957" name="Shape 9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958" name="level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2196" y="1891625"/>
            <a:ext cx="11340408" cy="6986935"/>
          </a:xfrm>
          <a:prstGeom prst="rect">
            <a:avLst/>
          </a:prstGeom>
          <a:ln w="12700">
            <a:miter lim="400000"/>
          </a:ln>
        </p:spPr>
      </p:pic>
      <p:sp>
        <p:nvSpPr>
          <p:cNvPr id="959" name="Shape 959"/>
          <p:cNvSpPr/>
          <p:nvPr/>
        </p:nvSpPr>
        <p:spPr>
          <a:xfrm>
            <a:off x="3065854" y="2598729"/>
            <a:ext cx="9514187" cy="42453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6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42614" y="4518867"/>
            <a:ext cx="1099416" cy="1099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61" name="Picture 960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47682" y="3493828"/>
            <a:ext cx="8750531" cy="276594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962" name="Shape 962"/>
          <p:cNvSpPr/>
          <p:nvPr/>
        </p:nvSpPr>
        <p:spPr>
          <a:xfrm>
            <a:off x="3571679" y="4312924"/>
            <a:ext cx="3449981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>
              <a:buSzPct val="60000"/>
              <a:buChar char="•"/>
              <a:defRPr>
                <a:solidFill>
                  <a:schemeClr val="accent1"/>
                </a:solidFill>
              </a:defRPr>
            </a:pPr>
            <a:r>
              <a:t>BM25</a:t>
            </a:r>
          </a:p>
          <a:p>
            <a:pPr marL="228600" indent="-228600">
              <a:buSzPct val="60000"/>
              <a:buChar char="•"/>
              <a:defRPr>
                <a:solidFill>
                  <a:schemeClr val="accent1"/>
                </a:solidFill>
              </a:defRPr>
            </a:pPr>
            <a:r>
              <a:t>Language Model</a:t>
            </a:r>
          </a:p>
          <a:p>
            <a:pPr marL="228600" indent="-228600">
              <a:buSzPct val="60000"/>
              <a:buChar char="•"/>
              <a:defRPr>
                <a:solidFill>
                  <a:schemeClr val="accent1"/>
                </a:solidFill>
              </a:defRPr>
            </a:pPr>
            <a:r>
              <a:t>Learning to Rank</a:t>
            </a:r>
          </a:p>
        </p:txBody>
      </p:sp>
      <p:sp>
        <p:nvSpPr>
          <p:cNvPr id="963" name="Shape 963"/>
          <p:cNvSpPr/>
          <p:nvPr/>
        </p:nvSpPr>
        <p:spPr>
          <a:xfrm flipH="1" flipV="1">
            <a:off x="7136674" y="5218153"/>
            <a:ext cx="3490926" cy="1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64" name="Shape 964"/>
          <p:cNvSpPr/>
          <p:nvPr/>
        </p:nvSpPr>
        <p:spPr>
          <a:xfrm>
            <a:off x="7136674" y="4174649"/>
            <a:ext cx="3490926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>
                <a:solidFill>
                  <a:schemeClr val="accent1"/>
                </a:solidFill>
              </a:defRPr>
            </a:pPr>
            <a:r>
              <a:t>Can only pick one </a:t>
            </a:r>
          </a:p>
          <a:p>
            <a:pPr>
              <a:defRPr sz="2600">
                <a:solidFill>
                  <a:schemeClr val="accent1"/>
                </a:solidFill>
              </a:defRPr>
            </a:pPr>
            <a:r>
              <a:t>with chosen parameter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>
            <a:spLocks noGrp="1"/>
          </p:cNvSpPr>
          <p:nvPr>
            <p:ph type="title"/>
          </p:nvPr>
        </p:nvSpPr>
        <p:spPr>
          <a:xfrm>
            <a:off x="494022" y="485715"/>
            <a:ext cx="11099801" cy="2159000"/>
          </a:xfrm>
          <a:prstGeom prst="rect">
            <a:avLst/>
          </a:prstGeom>
        </p:spPr>
        <p:txBody>
          <a:bodyPr/>
          <a:lstStyle>
            <a:lvl1pPr algn="l">
              <a:defRPr sz="4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Instantiation of the Idea</a:t>
            </a:r>
          </a:p>
        </p:txBody>
      </p:sp>
      <p:sp>
        <p:nvSpPr>
          <p:cNvPr id="967" name="Shape 9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968" name="Shape 968"/>
          <p:cNvSpPr/>
          <p:nvPr/>
        </p:nvSpPr>
        <p:spPr>
          <a:xfrm>
            <a:off x="2345351" y="3396728"/>
            <a:ext cx="8669901" cy="1859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buSzPct val="80000"/>
              <a:defRPr sz="4000"/>
            </a:pPr>
            <a:r>
              <a:rPr dirty="0"/>
              <a:t>Privacy Preserving Evaluation (PPE</a:t>
            </a:r>
            <a:r>
              <a:rPr dirty="0" smtClean="0"/>
              <a:t>)</a:t>
            </a:r>
            <a:endParaRPr lang="en-US" dirty="0" smtClean="0"/>
          </a:p>
          <a:p>
            <a:pPr algn="l">
              <a:lnSpc>
                <a:spcPct val="150000"/>
              </a:lnSpc>
              <a:buSzPct val="80000"/>
              <a:defRPr sz="4000"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rise.eecis.udel.edu</a:t>
            </a:r>
            <a:r>
              <a:rPr lang="en-US" dirty="0">
                <a:hlinkClick r:id="rId2"/>
              </a:rPr>
              <a:t>/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>
            <a:spLocks noGrp="1"/>
          </p:cNvSpPr>
          <p:nvPr>
            <p:ph type="title"/>
          </p:nvPr>
        </p:nvSpPr>
        <p:spPr>
          <a:xfrm>
            <a:off x="563033" y="88900"/>
            <a:ext cx="11099801" cy="2159000"/>
          </a:xfrm>
          <a:prstGeom prst="rect">
            <a:avLst/>
          </a:prstGeom>
        </p:spPr>
        <p:txBody>
          <a:bodyPr/>
          <a:lstStyle>
            <a:lvl1pPr algn="l">
              <a:defRPr sz="4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PPE is an instance of level 2 evaluation </a:t>
            </a:r>
          </a:p>
        </p:txBody>
      </p:sp>
      <p:sp>
        <p:nvSpPr>
          <p:cNvPr id="975" name="Shape 9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976" name="level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2196" y="1891625"/>
            <a:ext cx="11340408" cy="6986935"/>
          </a:xfrm>
          <a:prstGeom prst="rect">
            <a:avLst/>
          </a:prstGeom>
          <a:ln w="12700">
            <a:miter lim="400000"/>
          </a:ln>
        </p:spPr>
      </p:pic>
      <p:sp>
        <p:nvSpPr>
          <p:cNvPr id="977" name="Shape 977"/>
          <p:cNvSpPr/>
          <p:nvPr/>
        </p:nvSpPr>
        <p:spPr>
          <a:xfrm>
            <a:off x="3186996" y="7073217"/>
            <a:ext cx="8742374" cy="1857218"/>
          </a:xfrm>
          <a:prstGeom prst="rect">
            <a:avLst/>
          </a:prstGeom>
          <a:solidFill>
            <a:srgbClr val="FFFFFF">
              <a:alpha val="9017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78" name="Shape 978"/>
          <p:cNvSpPr/>
          <p:nvPr/>
        </p:nvSpPr>
        <p:spPr>
          <a:xfrm>
            <a:off x="9838898" y="5369654"/>
            <a:ext cx="597409" cy="15902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79" name="Shape 979"/>
          <p:cNvSpPr/>
          <p:nvPr/>
        </p:nvSpPr>
        <p:spPr>
          <a:xfrm>
            <a:off x="1048791" y="6153665"/>
            <a:ext cx="2151356" cy="3364167"/>
          </a:xfrm>
          <a:prstGeom prst="rect">
            <a:avLst/>
          </a:prstGeom>
          <a:solidFill>
            <a:srgbClr val="FFFFFF">
              <a:alpha val="9017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80" name="Shape 980"/>
          <p:cNvSpPr/>
          <p:nvPr/>
        </p:nvSpPr>
        <p:spPr>
          <a:xfrm>
            <a:off x="9905507" y="6946217"/>
            <a:ext cx="200357" cy="1406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81" name="Shape 981"/>
          <p:cNvSpPr/>
          <p:nvPr/>
        </p:nvSpPr>
        <p:spPr>
          <a:xfrm>
            <a:off x="2602025" y="2566497"/>
            <a:ext cx="9546160" cy="1750850"/>
          </a:xfrm>
          <a:prstGeom prst="rect">
            <a:avLst/>
          </a:prstGeom>
          <a:solidFill>
            <a:srgbClr val="FFFFFF">
              <a:alpha val="9017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" name="Shape 981"/>
          <p:cNvSpPr/>
          <p:nvPr/>
        </p:nvSpPr>
        <p:spPr>
          <a:xfrm>
            <a:off x="6159260" y="1839750"/>
            <a:ext cx="343140" cy="726747"/>
          </a:xfrm>
          <a:prstGeom prst="rect">
            <a:avLst/>
          </a:prstGeom>
          <a:solidFill>
            <a:srgbClr val="FFFFFF">
              <a:alpha val="9017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>
            <a:spLocks noGrp="1"/>
          </p:cNvSpPr>
          <p:nvPr>
            <p:ph type="title"/>
          </p:nvPr>
        </p:nvSpPr>
        <p:spPr>
          <a:xfrm>
            <a:off x="563033" y="88900"/>
            <a:ext cx="11099801" cy="2159000"/>
          </a:xfrm>
          <a:prstGeom prst="rect">
            <a:avLst/>
          </a:prstGeom>
        </p:spPr>
        <p:txBody>
          <a:bodyPr/>
          <a:lstStyle>
            <a:lvl1pPr algn="l">
              <a:defRPr sz="4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PPE - Privacy Preserving Evaluation</a:t>
            </a:r>
          </a:p>
        </p:txBody>
      </p:sp>
      <p:sp>
        <p:nvSpPr>
          <p:cNvPr id="984" name="Shape 9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98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9670" y="4310437"/>
            <a:ext cx="1132727" cy="1132726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Shape 986"/>
          <p:cNvSpPr/>
          <p:nvPr/>
        </p:nvSpPr>
        <p:spPr>
          <a:xfrm>
            <a:off x="649956" y="5475386"/>
            <a:ext cx="2591586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Private Industrial </a:t>
            </a:r>
          </a:p>
          <a:p>
            <a:r>
              <a:t>Data Collections</a:t>
            </a:r>
          </a:p>
        </p:txBody>
      </p:sp>
      <p:pic>
        <p:nvPicPr>
          <p:cNvPr id="987" name="pasted-image-filter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14693" y="2009864"/>
            <a:ext cx="1503204" cy="1503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988" name="pasted-image-filter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11221" y="3936026"/>
            <a:ext cx="1881548" cy="1881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9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95649" y="6606812"/>
            <a:ext cx="1766691" cy="1766691"/>
          </a:xfrm>
          <a:prstGeom prst="rect">
            <a:avLst/>
          </a:prstGeom>
          <a:ln w="12700">
            <a:miter lim="400000"/>
          </a:ln>
        </p:spPr>
      </p:pic>
      <p:sp>
        <p:nvSpPr>
          <p:cNvPr id="990" name="Shape 990"/>
          <p:cNvSpPr/>
          <p:nvPr/>
        </p:nvSpPr>
        <p:spPr>
          <a:xfrm>
            <a:off x="4562396" y="3374152"/>
            <a:ext cx="1033197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Docs</a:t>
            </a:r>
          </a:p>
        </p:txBody>
      </p:sp>
      <p:sp>
        <p:nvSpPr>
          <p:cNvPr id="991" name="Shape 991"/>
          <p:cNvSpPr/>
          <p:nvPr/>
        </p:nvSpPr>
        <p:spPr>
          <a:xfrm>
            <a:off x="4584247" y="5621725"/>
            <a:ext cx="98949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Logs</a:t>
            </a:r>
          </a:p>
        </p:txBody>
      </p:sp>
      <p:sp>
        <p:nvSpPr>
          <p:cNvPr id="992" name="Shape 992"/>
          <p:cNvSpPr/>
          <p:nvPr/>
        </p:nvSpPr>
        <p:spPr>
          <a:xfrm>
            <a:off x="4024777" y="8301724"/>
            <a:ext cx="2083195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Judgments</a:t>
            </a:r>
          </a:p>
        </p:txBody>
      </p:sp>
      <p:sp>
        <p:nvSpPr>
          <p:cNvPr id="993" name="Shape 993"/>
          <p:cNvSpPr/>
          <p:nvPr/>
        </p:nvSpPr>
        <p:spPr>
          <a:xfrm flipV="1">
            <a:off x="2834455" y="2677116"/>
            <a:ext cx="1480913" cy="1480913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94" name="Shape 994"/>
          <p:cNvSpPr/>
          <p:nvPr/>
        </p:nvSpPr>
        <p:spPr>
          <a:xfrm flipV="1">
            <a:off x="2663168" y="4943899"/>
            <a:ext cx="1503363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95" name="Shape 995"/>
          <p:cNvSpPr/>
          <p:nvPr/>
        </p:nvSpPr>
        <p:spPr>
          <a:xfrm>
            <a:off x="2842977" y="5497837"/>
            <a:ext cx="1508980" cy="150898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96" name="Shape 996"/>
          <p:cNvSpPr/>
          <p:nvPr/>
        </p:nvSpPr>
        <p:spPr>
          <a:xfrm>
            <a:off x="6573548" y="4188248"/>
            <a:ext cx="5157292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82763" indent="-382763" algn="l">
              <a:buSzPct val="75000"/>
              <a:buChar char="•"/>
            </a:pPr>
            <a:r>
              <a:rPr dirty="0"/>
              <a:t>Unavailable for Academia</a:t>
            </a:r>
          </a:p>
          <a:p>
            <a:pPr marL="382763" indent="-382763" algn="l">
              <a:buSzPct val="75000"/>
              <a:buChar char="•"/>
            </a:pPr>
            <a:r>
              <a:rPr dirty="0"/>
              <a:t>But are Super Valuable</a:t>
            </a:r>
          </a:p>
          <a:p>
            <a:pPr marL="382763" indent="-382763" algn="l">
              <a:buSzPct val="75000"/>
              <a:buChar char="•"/>
            </a:pPr>
            <a:r>
              <a:rPr dirty="0"/>
              <a:t>How to Use It?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>
            <a:spLocks noGrp="1"/>
          </p:cNvSpPr>
          <p:nvPr>
            <p:ph type="title"/>
          </p:nvPr>
        </p:nvSpPr>
        <p:spPr>
          <a:xfrm>
            <a:off x="563033" y="88900"/>
            <a:ext cx="11099801" cy="2159000"/>
          </a:xfrm>
          <a:prstGeom prst="rect">
            <a:avLst/>
          </a:prstGeom>
        </p:spPr>
        <p:txBody>
          <a:bodyPr/>
          <a:lstStyle>
            <a:lvl1pPr algn="l">
              <a:defRPr sz="4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PPE Framework</a:t>
            </a:r>
          </a:p>
        </p:txBody>
      </p:sp>
      <p:sp>
        <p:nvSpPr>
          <p:cNvPr id="999" name="Shape 99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1000" name="system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4698" y="1971457"/>
            <a:ext cx="10875404" cy="5810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Shape 1002"/>
          <p:cNvSpPr>
            <a:spLocks noGrp="1"/>
          </p:cNvSpPr>
          <p:nvPr>
            <p:ph type="title"/>
          </p:nvPr>
        </p:nvSpPr>
        <p:spPr>
          <a:xfrm>
            <a:off x="563033" y="88900"/>
            <a:ext cx="11099801" cy="2159000"/>
          </a:xfrm>
          <a:prstGeom prst="rect">
            <a:avLst/>
          </a:prstGeom>
        </p:spPr>
        <p:txBody>
          <a:bodyPr/>
          <a:lstStyle>
            <a:lvl1pPr algn="l">
              <a:defRPr sz="4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Experiments on PPE</a:t>
            </a:r>
          </a:p>
        </p:txBody>
      </p:sp>
      <p:sp>
        <p:nvSpPr>
          <p:cNvPr id="1003" name="Shape 10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graphicFrame>
        <p:nvGraphicFramePr>
          <p:cNvPr id="1004" name="Table 1004"/>
          <p:cNvGraphicFramePr/>
          <p:nvPr/>
        </p:nvGraphicFramePr>
        <p:xfrm>
          <a:off x="1987000" y="2218334"/>
          <a:ext cx="9030795" cy="571500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806159"/>
                <a:gridCol w="1806159"/>
                <a:gridCol w="1806159"/>
                <a:gridCol w="1806159"/>
                <a:gridCol w="1806159"/>
              </a:tblGrid>
              <a:tr h="114300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Collection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IC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ROBUST04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WT2G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GOV2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14300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#queries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3,274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250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150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14300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avg(ql)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2.80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2.73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2.44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3.11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14300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#docs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71,406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528,155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247,491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25,205,179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14300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avdl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583.44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467.55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1057.59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937.25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1005" name="Shape 1005"/>
          <p:cNvSpPr/>
          <p:nvPr/>
        </p:nvSpPr>
        <p:spPr>
          <a:xfrm>
            <a:off x="1940662" y="8188957"/>
            <a:ext cx="4795255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* IC: Industrial Collection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Shape 1007"/>
          <p:cNvSpPr>
            <a:spLocks noGrp="1"/>
          </p:cNvSpPr>
          <p:nvPr>
            <p:ph type="title"/>
          </p:nvPr>
        </p:nvSpPr>
        <p:spPr>
          <a:xfrm>
            <a:off x="563033" y="88900"/>
            <a:ext cx="11099801" cy="2159000"/>
          </a:xfrm>
          <a:prstGeom prst="rect">
            <a:avLst/>
          </a:prstGeom>
        </p:spPr>
        <p:txBody>
          <a:bodyPr/>
          <a:lstStyle>
            <a:lvl1pPr algn="l">
              <a:defRPr sz="4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Experiments on PPE</a:t>
            </a:r>
          </a:p>
        </p:txBody>
      </p:sp>
      <p:sp>
        <p:nvSpPr>
          <p:cNvPr id="1008" name="Shape 10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graphicFrame>
        <p:nvGraphicFramePr>
          <p:cNvPr id="1009" name="Table 1009"/>
          <p:cNvGraphicFramePr/>
          <p:nvPr/>
        </p:nvGraphicFramePr>
        <p:xfrm>
          <a:off x="2040717" y="2360928"/>
          <a:ext cx="8144430" cy="571500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714810"/>
                <a:gridCol w="2714810"/>
                <a:gridCol w="2714810"/>
              </a:tblGrid>
              <a:tr h="114300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Collection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IC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IC Explain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14300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#queries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3,274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More Queries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14300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avg(ql)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2.80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Keyword Queries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14300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#docs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71,406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Fewer Documents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14300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166" b="1">
                          <a:solidFill>
                            <a:srgbClr val="FFFFFF"/>
                          </a:solidFill>
                          <a:sym typeface="Helvetica"/>
                        </a:rPr>
                        <a:t>avdl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583.44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166"/>
                        <a:t>News Articles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1010" name="Shape 1010"/>
          <p:cNvSpPr/>
          <p:nvPr/>
        </p:nvSpPr>
        <p:spPr>
          <a:xfrm>
            <a:off x="1966062" y="8188957"/>
            <a:ext cx="4795255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* IC: Industrial Collection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>
            <a:spLocks noGrp="1"/>
          </p:cNvSpPr>
          <p:nvPr>
            <p:ph type="title"/>
          </p:nvPr>
        </p:nvSpPr>
        <p:spPr>
          <a:xfrm>
            <a:off x="563033" y="88900"/>
            <a:ext cx="11099801" cy="2159000"/>
          </a:xfrm>
          <a:prstGeom prst="rect">
            <a:avLst/>
          </a:prstGeom>
        </p:spPr>
        <p:txBody>
          <a:bodyPr/>
          <a:lstStyle>
            <a:lvl1pPr algn="l">
              <a:defRPr sz="4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Information Retrieval System</a:t>
            </a:r>
            <a:endParaRPr dirty="0"/>
          </a:p>
        </p:txBody>
      </p:sp>
      <p:sp>
        <p:nvSpPr>
          <p:cNvPr id="789" name="Shape 7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4641011" y="7448925"/>
            <a:ext cx="7366959" cy="534838"/>
          </a:xfrm>
          <a:prstGeom prst="round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Dataset/Corpus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1011" y="4659546"/>
            <a:ext cx="7366959" cy="1645920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IR System</a:t>
            </a: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41011" y="2418807"/>
            <a:ext cx="7366959" cy="109728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>
                <a:solidFill>
                  <a:srgbClr val="FFFFFF"/>
                </a:solidFill>
              </a:rPr>
              <a:t>U</a:t>
            </a:r>
            <a:r>
              <a:rPr kumimoji="0" lang="en-US" sz="24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ser</a:t>
            </a: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781690" y="6305466"/>
            <a:ext cx="0" cy="1143459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/>
          <p:nvPr/>
        </p:nvCxnSpPr>
        <p:spPr>
          <a:xfrm>
            <a:off x="7884543" y="6305466"/>
            <a:ext cx="0" cy="1144557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/>
          <p:cNvCxnSpPr/>
          <p:nvPr/>
        </p:nvCxnSpPr>
        <p:spPr>
          <a:xfrm flipV="1">
            <a:off x="8761562" y="3516087"/>
            <a:ext cx="0" cy="1143459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Arrow Connector 23"/>
          <p:cNvCxnSpPr/>
          <p:nvPr/>
        </p:nvCxnSpPr>
        <p:spPr>
          <a:xfrm>
            <a:off x="7884543" y="3514989"/>
            <a:ext cx="0" cy="1144557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/>
          <p:cNvSpPr txBox="1"/>
          <p:nvPr/>
        </p:nvSpPr>
        <p:spPr>
          <a:xfrm>
            <a:off x="224285" y="3337181"/>
            <a:ext cx="4241321" cy="3919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IR system is actually the intermediate</a:t>
            </a:r>
            <a:r>
              <a:rPr kumimoji="0" lang="en-US" sz="31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layer between user and data.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baseline="0" dirty="0" smtClean="0"/>
              <a:t>Data is valuable, thus</a:t>
            </a:r>
            <a:r>
              <a:rPr lang="en-US" dirty="0" smtClean="0"/>
              <a:t> sometimes unavailable to the users</a:t>
            </a:r>
            <a:r>
              <a:rPr lang="en-US" dirty="0" smtClean="0">
                <a:sym typeface="Wingdings"/>
              </a:rPr>
              <a:t></a:t>
            </a:r>
            <a:endParaRPr kumimoji="0" lang="en-US" sz="3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Shape 1012"/>
          <p:cNvSpPr>
            <a:spLocks noGrp="1"/>
          </p:cNvSpPr>
          <p:nvPr>
            <p:ph type="title"/>
          </p:nvPr>
        </p:nvSpPr>
        <p:spPr>
          <a:xfrm>
            <a:off x="563033" y="88900"/>
            <a:ext cx="11099801" cy="2159000"/>
          </a:xfrm>
          <a:prstGeom prst="rect">
            <a:avLst/>
          </a:prstGeom>
        </p:spPr>
        <p:txBody>
          <a:bodyPr/>
          <a:lstStyle>
            <a:lvl1pPr algn="l">
              <a:defRPr sz="4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Experiments on PPE - Results</a:t>
            </a:r>
          </a:p>
        </p:txBody>
      </p:sp>
      <p:sp>
        <p:nvSpPr>
          <p:cNvPr id="1013" name="Shape 10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015" name="Shape 1015"/>
          <p:cNvSpPr/>
          <p:nvPr/>
        </p:nvSpPr>
        <p:spPr>
          <a:xfrm>
            <a:off x="3028580" y="6964712"/>
            <a:ext cx="70511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>
              <a:buSzPct val="60000"/>
              <a:buChar char="•"/>
            </a:pPr>
            <a:r>
              <a:rPr dirty="0"/>
              <a:t>All ranking models perform well on IC</a:t>
            </a:r>
          </a:p>
          <a:p>
            <a:pPr marL="228600" indent="-228600" algn="l">
              <a:buSzPct val="60000"/>
              <a:buChar char="•"/>
            </a:pPr>
            <a:r>
              <a:rPr dirty="0"/>
              <a:t>Parameters are not sensitive on 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33" y="2247899"/>
            <a:ext cx="3855140" cy="39113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365" y="2247898"/>
            <a:ext cx="3603486" cy="39113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967" y="2247898"/>
            <a:ext cx="3603486" cy="391136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>
            <a:spLocks noGrp="1"/>
          </p:cNvSpPr>
          <p:nvPr>
            <p:ph type="title"/>
          </p:nvPr>
        </p:nvSpPr>
        <p:spPr>
          <a:xfrm>
            <a:off x="563033" y="88900"/>
            <a:ext cx="11878735" cy="2159000"/>
          </a:xfrm>
          <a:prstGeom prst="rect">
            <a:avLst/>
          </a:prstGeom>
        </p:spPr>
        <p:txBody>
          <a:bodyPr/>
          <a:lstStyle>
            <a:lvl1pPr algn="l">
              <a:defRPr sz="4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Experiments on PPE - Diagnostic Analysis</a:t>
            </a:r>
          </a:p>
        </p:txBody>
      </p:sp>
      <p:sp>
        <p:nvSpPr>
          <p:cNvPr id="1018" name="Shape 10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101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4431" y="1820214"/>
            <a:ext cx="1485083" cy="148508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020" name="Table 1020"/>
          <p:cNvGraphicFramePr/>
          <p:nvPr/>
        </p:nvGraphicFramePr>
        <p:xfrm>
          <a:off x="1473608" y="3877498"/>
          <a:ext cx="10057582" cy="4457700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3489813"/>
                <a:gridCol w="6567769"/>
              </a:tblGrid>
              <a:tr h="463550">
                <a:tc>
                  <a:txBody>
                    <a:bodyPr/>
                    <a:lstStyle/>
                    <a:p>
                      <a:pPr defTabSz="914400"/>
                      <a:r>
                        <a:rPr sz="23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Medical Domain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IR Domain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patients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retrieval functions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</a:tr>
              <a:tr h="825500"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diseases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problems of heuristic implementation,causes of non-optimal performance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medical records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existing findings in IR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symptoms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empirical results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medical instruments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relevance-preserved collection perturbations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medical tests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tests for retrieval models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</a:tr>
              <a:tr h="819150"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treatments for disease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better implementations of heuristics,modification for performance improvement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02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81805" y="1996392"/>
            <a:ext cx="1132727" cy="1132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92504" y="2298262"/>
            <a:ext cx="1175625" cy="1175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>
            <a:spLocks noGrp="1"/>
          </p:cNvSpPr>
          <p:nvPr>
            <p:ph type="title"/>
          </p:nvPr>
        </p:nvSpPr>
        <p:spPr>
          <a:xfrm>
            <a:off x="563033" y="88900"/>
            <a:ext cx="11878735" cy="2159000"/>
          </a:xfrm>
          <a:prstGeom prst="rect">
            <a:avLst/>
          </a:prstGeom>
        </p:spPr>
        <p:txBody>
          <a:bodyPr/>
          <a:lstStyle>
            <a:lvl1pPr algn="l">
              <a:defRPr sz="4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Experiments on PPE - Diagnostic Analysis</a:t>
            </a:r>
          </a:p>
        </p:txBody>
      </p:sp>
      <p:sp>
        <p:nvSpPr>
          <p:cNvPr id="1025" name="Shape 10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graphicFrame>
        <p:nvGraphicFramePr>
          <p:cNvPr id="1026" name="Table 1026"/>
          <p:cNvGraphicFramePr/>
          <p:nvPr/>
        </p:nvGraphicFramePr>
        <p:xfrm>
          <a:off x="2056710" y="2957834"/>
          <a:ext cx="8891379" cy="4191164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3085160"/>
                <a:gridCol w="5806219"/>
              </a:tblGrid>
              <a:tr h="871667">
                <a:tc>
                  <a:txBody>
                    <a:bodyPr/>
                    <a:lstStyle/>
                    <a:p>
                      <a:pPr defTabSz="914400"/>
                      <a:r>
                        <a:rPr sz="23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Semantic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883607"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document scaling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concatenate D with itself K times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</a:tr>
              <a:tr h="1552283"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noise addition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add a noisy term to a document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</a:tr>
              <a:tr h="883607"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internal term growth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add a term to a document that originally contains the term 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27" name="Shape 1027"/>
          <p:cNvSpPr/>
          <p:nvPr/>
        </p:nvSpPr>
        <p:spPr>
          <a:xfrm>
            <a:off x="3053720" y="1725807"/>
            <a:ext cx="689736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Relevance-Preserving Perturbations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hape 1029"/>
          <p:cNvSpPr>
            <a:spLocks noGrp="1"/>
          </p:cNvSpPr>
          <p:nvPr>
            <p:ph type="title"/>
          </p:nvPr>
        </p:nvSpPr>
        <p:spPr>
          <a:xfrm>
            <a:off x="563033" y="88900"/>
            <a:ext cx="11878735" cy="2159000"/>
          </a:xfrm>
          <a:prstGeom prst="rect">
            <a:avLst/>
          </a:prstGeom>
        </p:spPr>
        <p:txBody>
          <a:bodyPr/>
          <a:lstStyle>
            <a:lvl1pPr algn="l">
              <a:defRPr sz="4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Experiments on PPE - Diagnostic Analysis</a:t>
            </a:r>
          </a:p>
        </p:txBody>
      </p:sp>
      <p:sp>
        <p:nvSpPr>
          <p:cNvPr id="1030" name="Shape 10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031" name="Shape 1031"/>
          <p:cNvSpPr/>
          <p:nvPr/>
        </p:nvSpPr>
        <p:spPr>
          <a:xfrm>
            <a:off x="5201865" y="1974389"/>
            <a:ext cx="260107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What We Use</a:t>
            </a:r>
          </a:p>
        </p:txBody>
      </p:sp>
      <p:sp>
        <p:nvSpPr>
          <p:cNvPr id="1032" name="Shape 1032"/>
          <p:cNvSpPr/>
          <p:nvPr/>
        </p:nvSpPr>
        <p:spPr>
          <a:xfrm>
            <a:off x="938969" y="3101197"/>
            <a:ext cx="11207023" cy="4411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457200" algn="l">
              <a:buFont typeface="Arial" charset="0"/>
              <a:buChar char="•"/>
              <a:defRPr sz="2800"/>
            </a:pPr>
            <a:r>
              <a:rPr dirty="0"/>
              <a:t>Length variance reduction test (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LV1</a:t>
            </a:r>
            <a:r>
              <a:rPr dirty="0" smtClean="0"/>
              <a:t>)</a:t>
            </a:r>
            <a:r>
              <a:rPr lang="en-US" dirty="0" smtClean="0"/>
              <a:t>: </a:t>
            </a:r>
            <a:r>
              <a:rPr dirty="0" smtClean="0"/>
              <a:t>This </a:t>
            </a:r>
            <a:r>
              <a:rPr dirty="0"/>
              <a:t>test is to use the document scaling perturbation to make all the documents have similar or identical length, and it would thus reduce the variance of document lengths. </a:t>
            </a:r>
            <a:endParaRPr lang="en-US" dirty="0" smtClean="0"/>
          </a:p>
          <a:p>
            <a:pPr marL="457200" indent="-457200" algn="l">
              <a:buFont typeface="Arial" charset="0"/>
              <a:buChar char="•"/>
              <a:defRPr sz="2800"/>
            </a:pPr>
            <a:endParaRPr lang="en-US" dirty="0" smtClean="0"/>
          </a:p>
          <a:p>
            <a:pPr marL="457200" indent="-457200" algn="l">
              <a:buFont typeface="Arial" charset="0"/>
              <a:buChar char="•"/>
              <a:defRPr sz="2800"/>
            </a:pPr>
            <a:r>
              <a:rPr lang="en-US" dirty="0"/>
              <a:t>Noise addition test (</a:t>
            </a: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TN</a:t>
            </a:r>
            <a:r>
              <a:rPr lang="en-US" dirty="0" smtClean="0"/>
              <a:t>): This </a:t>
            </a:r>
            <a:r>
              <a:rPr lang="en-US" dirty="0"/>
              <a:t>test is to add noise (i.e., </a:t>
            </a:r>
            <a:r>
              <a:rPr lang="en-US" dirty="0" err="1"/>
              <a:t>nonrelevant</a:t>
            </a:r>
            <a:r>
              <a:rPr lang="en-US" dirty="0"/>
              <a:t> terms) to documents</a:t>
            </a:r>
            <a:r>
              <a:rPr lang="en-US" dirty="0" smtClean="0"/>
              <a:t>.</a:t>
            </a:r>
          </a:p>
          <a:p>
            <a:pPr marL="457200" indent="-457200" algn="l">
              <a:buFont typeface="Arial" charset="0"/>
              <a:buChar char="•"/>
              <a:defRPr sz="2800"/>
            </a:pPr>
            <a:endParaRPr lang="en-US" dirty="0"/>
          </a:p>
          <a:p>
            <a:pPr marL="457200" indent="-457200" algn="l">
              <a:buFont typeface="Arial" charset="0"/>
              <a:buChar char="•"/>
              <a:defRPr sz="2800"/>
            </a:pPr>
            <a:r>
              <a:rPr lang="en-US" dirty="0"/>
              <a:t>All query term growth test (</a:t>
            </a: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TG3</a:t>
            </a:r>
            <a:r>
              <a:rPr lang="en-US" dirty="0" smtClean="0"/>
              <a:t>): We perform the internal term growth perturbation for all query terms.</a:t>
            </a:r>
            <a:endParaRPr lang="en-US" dirty="0"/>
          </a:p>
        </p:txBody>
      </p:sp>
      <p:sp>
        <p:nvSpPr>
          <p:cNvPr id="1033" name="Shape 1033"/>
          <p:cNvSpPr/>
          <p:nvPr/>
        </p:nvSpPr>
        <p:spPr>
          <a:xfrm>
            <a:off x="407871" y="5089568"/>
            <a:ext cx="10265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/>
            </a:pPr>
            <a:endParaRPr dirty="0"/>
          </a:p>
        </p:txBody>
      </p:sp>
      <p:sp>
        <p:nvSpPr>
          <p:cNvPr id="1034" name="Shape 1034"/>
          <p:cNvSpPr/>
          <p:nvPr/>
        </p:nvSpPr>
        <p:spPr>
          <a:xfrm>
            <a:off x="882985" y="6529684"/>
            <a:ext cx="10265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/>
            </a:pP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/>
          </p:cNvSpPr>
          <p:nvPr>
            <p:ph type="title"/>
          </p:nvPr>
        </p:nvSpPr>
        <p:spPr>
          <a:xfrm>
            <a:off x="563033" y="101600"/>
            <a:ext cx="11878735" cy="2159000"/>
          </a:xfrm>
          <a:prstGeom prst="rect">
            <a:avLst/>
          </a:prstGeom>
        </p:spPr>
        <p:txBody>
          <a:bodyPr/>
          <a:lstStyle>
            <a:lvl1pPr algn="l">
              <a:defRPr sz="4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Experiments on PPE - Diagnostic Analysis</a:t>
            </a:r>
          </a:p>
        </p:txBody>
      </p:sp>
      <p:sp>
        <p:nvSpPr>
          <p:cNvPr id="1037" name="Shape 10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038" name="Shape 1038"/>
          <p:cNvSpPr/>
          <p:nvPr/>
        </p:nvSpPr>
        <p:spPr>
          <a:xfrm>
            <a:off x="4782501" y="1974389"/>
            <a:ext cx="3439798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Quantified View</a:t>
            </a:r>
          </a:p>
        </p:txBody>
      </p:sp>
      <p:graphicFrame>
        <p:nvGraphicFramePr>
          <p:cNvPr id="1039" name="Table 1039"/>
          <p:cNvGraphicFramePr/>
          <p:nvPr/>
        </p:nvGraphicFramePr>
        <p:xfrm>
          <a:off x="958147" y="2578100"/>
          <a:ext cx="11088503" cy="591185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500495"/>
                <a:gridCol w="1503273"/>
                <a:gridCol w="2128397"/>
                <a:gridCol w="2500495"/>
                <a:gridCol w="2455843"/>
              </a:tblGrid>
              <a:tr h="1428750">
                <a:tc>
                  <a:txBody>
                    <a:bodyPr/>
                    <a:lstStyle/>
                    <a:p>
                      <a:pPr defTabSz="914400"/>
                      <a:r>
                        <a:rPr sz="2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Test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|d|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avdl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|d|/avdl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625600"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LV1(beta=1)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k*TF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0"/>
                        <a:t>(1-beta)*|d|+beta*10^6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500"/>
                        <a:t>(1-beta)*avdl+beta*10^6/N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compute using column |d| and avdl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428750"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TN1(constant)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TF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|d|+k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avdl+k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(|d|+k)/(avdl+k)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428750"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TG3(constant)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TF+|q|*k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|d|+|q|*k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500"/>
                        <a:t>avdl+|q|*k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（|d|+|q|*k]/[avdl+|q|*k）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hape 1041"/>
          <p:cNvSpPr>
            <a:spLocks noGrp="1"/>
          </p:cNvSpPr>
          <p:nvPr>
            <p:ph type="title"/>
          </p:nvPr>
        </p:nvSpPr>
        <p:spPr>
          <a:xfrm>
            <a:off x="563033" y="88900"/>
            <a:ext cx="11878735" cy="2159000"/>
          </a:xfrm>
          <a:prstGeom prst="rect">
            <a:avLst/>
          </a:prstGeom>
        </p:spPr>
        <p:txBody>
          <a:bodyPr/>
          <a:lstStyle>
            <a:lvl1pPr algn="l">
              <a:defRPr sz="4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/>
              <a:t>Diagnostic Analysis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LV1</a:t>
            </a:r>
            <a:endParaRPr dirty="0"/>
          </a:p>
        </p:txBody>
      </p:sp>
      <p:sp>
        <p:nvSpPr>
          <p:cNvPr id="1042" name="Shape 10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044" name="Shape 1044"/>
          <p:cNvSpPr/>
          <p:nvPr/>
        </p:nvSpPr>
        <p:spPr>
          <a:xfrm>
            <a:off x="3961977" y="1957647"/>
            <a:ext cx="5562213" cy="63093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45" name="Shape 1045"/>
          <p:cNvSpPr/>
          <p:nvPr/>
        </p:nvSpPr>
        <p:spPr>
          <a:xfrm>
            <a:off x="2647821" y="7304846"/>
            <a:ext cx="8190523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>
              <a:buSzPct val="60000"/>
              <a:buChar char="•"/>
            </a:pPr>
            <a:r>
              <a:rPr dirty="0"/>
              <a:t>Lower is Better</a:t>
            </a:r>
          </a:p>
          <a:p>
            <a:pPr marL="228600" indent="-228600" algn="l">
              <a:buSzPct val="60000"/>
              <a:buChar char="•"/>
            </a:pPr>
            <a:r>
              <a:rPr dirty="0"/>
              <a:t>Means the gain on length normalization part</a:t>
            </a:r>
          </a:p>
          <a:p>
            <a:pPr marL="228600" indent="-228600" algn="l">
              <a:buSzPct val="60000"/>
              <a:buChar char="•"/>
            </a:pPr>
            <a:r>
              <a:rPr dirty="0"/>
              <a:t>F2EXP does </a:t>
            </a:r>
            <a:r>
              <a:rPr i="1" dirty="0">
                <a:latin typeface="Helvetica"/>
                <a:ea typeface="Helvetica"/>
                <a:cs typeface="Helvetica"/>
                <a:sym typeface="Helvetica"/>
              </a:rPr>
              <a:t>not gain</a:t>
            </a:r>
            <a:r>
              <a:rPr dirty="0"/>
              <a:t> too much on IC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24" y="2004525"/>
            <a:ext cx="11872651" cy="4695130"/>
          </a:xfrm>
          <a:prstGeom prst="rect">
            <a:avLst/>
          </a:prstGeom>
        </p:spPr>
      </p:pic>
      <p:sp>
        <p:nvSpPr>
          <p:cNvPr id="1049" name="Shape 1049"/>
          <p:cNvSpPr/>
          <p:nvPr/>
        </p:nvSpPr>
        <p:spPr>
          <a:xfrm flipV="1">
            <a:off x="8126083" y="5901144"/>
            <a:ext cx="759125" cy="1690777"/>
          </a:xfrm>
          <a:prstGeom prst="line">
            <a:avLst/>
          </a:prstGeom>
          <a:ln w="508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" name="Shape 1049"/>
          <p:cNvSpPr/>
          <p:nvPr/>
        </p:nvSpPr>
        <p:spPr>
          <a:xfrm flipV="1">
            <a:off x="3674852" y="4899804"/>
            <a:ext cx="431321" cy="2405042"/>
          </a:xfrm>
          <a:prstGeom prst="line">
            <a:avLst/>
          </a:prstGeom>
          <a:ln w="508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>
            <a:spLocks noGrp="1"/>
          </p:cNvSpPr>
          <p:nvPr>
            <p:ph type="title"/>
          </p:nvPr>
        </p:nvSpPr>
        <p:spPr>
          <a:xfrm>
            <a:off x="563033" y="88900"/>
            <a:ext cx="11878735" cy="2159000"/>
          </a:xfrm>
          <a:prstGeom prst="rect">
            <a:avLst/>
          </a:prstGeom>
        </p:spPr>
        <p:txBody>
          <a:bodyPr/>
          <a:lstStyle>
            <a:lvl1pPr algn="l">
              <a:defRPr sz="4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/>
              <a:t>Diagnostic Analysis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TN1</a:t>
            </a:r>
            <a:endParaRPr dirty="0"/>
          </a:p>
        </p:txBody>
      </p:sp>
      <p:sp>
        <p:nvSpPr>
          <p:cNvPr id="1052" name="Shape 10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054" name="Shape 1054"/>
          <p:cNvSpPr/>
          <p:nvPr/>
        </p:nvSpPr>
        <p:spPr>
          <a:xfrm>
            <a:off x="3961977" y="1957647"/>
            <a:ext cx="5562213" cy="63093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55" name="Shape 1055"/>
          <p:cNvSpPr/>
          <p:nvPr/>
        </p:nvSpPr>
        <p:spPr>
          <a:xfrm>
            <a:off x="2844868" y="7248149"/>
            <a:ext cx="7796429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>
              <a:buSzPct val="60000"/>
              <a:buChar char="•"/>
            </a:pPr>
            <a:r>
              <a:rPr dirty="0"/>
              <a:t>Higher is Better</a:t>
            </a:r>
          </a:p>
          <a:p>
            <a:pPr marL="228600" indent="-228600" algn="l">
              <a:buSzPct val="60000"/>
              <a:buChar char="•"/>
            </a:pPr>
            <a:r>
              <a:rPr dirty="0"/>
              <a:t>Means proper penalizing long documents</a:t>
            </a:r>
          </a:p>
          <a:p>
            <a:pPr marL="228600" indent="-228600" algn="l">
              <a:buSzPct val="60000"/>
              <a:buChar char="•"/>
            </a:pPr>
            <a:r>
              <a:rPr dirty="0"/>
              <a:t>F2EXP performs</a:t>
            </a:r>
            <a:r>
              <a:rPr i="1" dirty="0">
                <a:latin typeface="Helvetica"/>
                <a:ea typeface="Helvetica"/>
                <a:cs typeface="Helvetica"/>
                <a:sym typeface="Helvetica"/>
              </a:rPr>
              <a:t> not good</a:t>
            </a:r>
            <a:r>
              <a:rPr dirty="0"/>
              <a:t> on 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01" y="2247900"/>
            <a:ext cx="11293197" cy="4488612"/>
          </a:xfrm>
          <a:prstGeom prst="rect">
            <a:avLst/>
          </a:prstGeom>
        </p:spPr>
      </p:pic>
      <p:sp>
        <p:nvSpPr>
          <p:cNvPr id="13" name="Shape 1049"/>
          <p:cNvSpPr/>
          <p:nvPr/>
        </p:nvSpPr>
        <p:spPr>
          <a:xfrm flipV="1">
            <a:off x="3674852" y="5520906"/>
            <a:ext cx="287125" cy="1783940"/>
          </a:xfrm>
          <a:prstGeom prst="line">
            <a:avLst/>
          </a:prstGeom>
          <a:ln w="508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>
            <a:spLocks noGrp="1"/>
          </p:cNvSpPr>
          <p:nvPr>
            <p:ph type="title"/>
          </p:nvPr>
        </p:nvSpPr>
        <p:spPr>
          <a:xfrm>
            <a:off x="563033" y="88900"/>
            <a:ext cx="11878735" cy="2159000"/>
          </a:xfrm>
          <a:prstGeom prst="rect">
            <a:avLst/>
          </a:prstGeom>
        </p:spPr>
        <p:txBody>
          <a:bodyPr/>
          <a:lstStyle>
            <a:lvl1pPr algn="l">
              <a:defRPr sz="4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/>
              <a:t>Diagnostic Analysis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TG3</a:t>
            </a:r>
            <a:endParaRPr dirty="0"/>
          </a:p>
        </p:txBody>
      </p:sp>
      <p:sp>
        <p:nvSpPr>
          <p:cNvPr id="1061" name="Shape 10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1064" name="Shape 1064"/>
          <p:cNvSpPr/>
          <p:nvPr/>
        </p:nvSpPr>
        <p:spPr>
          <a:xfrm>
            <a:off x="3528071" y="7599223"/>
            <a:ext cx="6688951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>
              <a:buSzPct val="60000"/>
              <a:buChar char="•"/>
            </a:pPr>
            <a:r>
              <a:rPr dirty="0"/>
              <a:t>Higher is Better</a:t>
            </a:r>
          </a:p>
          <a:p>
            <a:pPr marL="228600" indent="-228600" algn="l">
              <a:buSzPct val="60000"/>
              <a:buChar char="•"/>
            </a:pPr>
            <a:r>
              <a:rPr dirty="0"/>
              <a:t>Means better balance of TF and LN</a:t>
            </a:r>
          </a:p>
          <a:p>
            <a:pPr marL="228600" indent="-228600" algn="l">
              <a:buSzPct val="60000"/>
              <a:buChar char="•"/>
            </a:pPr>
            <a:r>
              <a:rPr dirty="0"/>
              <a:t>F2EXP performs</a:t>
            </a:r>
            <a:r>
              <a:rPr i="1" dirty="0">
                <a:latin typeface="Helvetica"/>
                <a:ea typeface="Helvetica"/>
                <a:cs typeface="Helvetica"/>
                <a:sym typeface="Helvetica"/>
              </a:rPr>
              <a:t> good</a:t>
            </a:r>
            <a:r>
              <a:rPr dirty="0"/>
              <a:t> on 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87" y="2247900"/>
            <a:ext cx="11416229" cy="4603630"/>
          </a:xfrm>
          <a:prstGeom prst="rect">
            <a:avLst/>
          </a:prstGeom>
        </p:spPr>
      </p:pic>
      <p:sp>
        <p:nvSpPr>
          <p:cNvPr id="12" name="Shape 1049"/>
          <p:cNvSpPr/>
          <p:nvPr/>
        </p:nvSpPr>
        <p:spPr>
          <a:xfrm flipH="1" flipV="1">
            <a:off x="4744527" y="3847380"/>
            <a:ext cx="258793" cy="3610415"/>
          </a:xfrm>
          <a:prstGeom prst="line">
            <a:avLst/>
          </a:prstGeom>
          <a:ln w="508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/>
          <p:nvPr/>
        </p:nvSpPr>
        <p:spPr>
          <a:xfrm>
            <a:off x="950449" y="2556933"/>
            <a:ext cx="11103902" cy="4223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marL="493888" indent="-493888" algn="l">
              <a:spcBef>
                <a:spcPts val="4200"/>
              </a:spcBef>
              <a:buSzPct val="75000"/>
              <a:buChar char="•"/>
              <a:defRPr sz="3500"/>
            </a:pPr>
            <a:r>
              <a:rPr dirty="0"/>
              <a:t>Level-based Framework</a:t>
            </a:r>
          </a:p>
          <a:p>
            <a:pPr marL="493888" indent="-493888" algn="l">
              <a:spcBef>
                <a:spcPts val="4200"/>
              </a:spcBef>
              <a:buSzPct val="75000"/>
              <a:buChar char="•"/>
              <a:defRPr sz="3500"/>
            </a:pPr>
            <a:r>
              <a:rPr dirty="0"/>
              <a:t>PPE can make private data available to others</a:t>
            </a:r>
          </a:p>
          <a:p>
            <a:pPr marL="493888" indent="-493888" algn="l">
              <a:spcBef>
                <a:spcPts val="4200"/>
              </a:spcBef>
              <a:buSzPct val="75000"/>
              <a:buChar char="•"/>
              <a:defRPr sz="3500"/>
            </a:pPr>
            <a:r>
              <a:rPr dirty="0"/>
              <a:t>Diagnostic analysis can make more use of the </a:t>
            </a:r>
            <a:r>
              <a:rPr dirty="0" smtClean="0"/>
              <a:t>data</a:t>
            </a:r>
            <a:endParaRPr lang="en-US" dirty="0" smtClean="0"/>
          </a:p>
          <a:p>
            <a:pPr marL="493888" indent="-493888" algn="l">
              <a:spcBef>
                <a:spcPts val="4200"/>
              </a:spcBef>
              <a:buSzPct val="75000"/>
              <a:buChar char="•"/>
              <a:defRPr sz="3500"/>
            </a:pPr>
            <a:r>
              <a:rPr lang="en-US" dirty="0"/>
              <a:t>Try it out: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rise.eecis.udel.edu</a:t>
            </a:r>
            <a:r>
              <a:rPr lang="en-US" dirty="0">
                <a:hlinkClick r:id="rId2"/>
              </a:rPr>
              <a:t>/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1071" name="Shape 10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1072" name="Shape 1072"/>
          <p:cNvSpPr>
            <a:spLocks noGrp="1"/>
          </p:cNvSpPr>
          <p:nvPr>
            <p:ph type="title"/>
          </p:nvPr>
        </p:nvSpPr>
        <p:spPr>
          <a:xfrm>
            <a:off x="563033" y="88900"/>
            <a:ext cx="11878735" cy="2159000"/>
          </a:xfrm>
          <a:prstGeom prst="rect">
            <a:avLst/>
          </a:prstGeom>
        </p:spPr>
        <p:txBody>
          <a:bodyPr/>
          <a:lstStyle>
            <a:lvl1pPr algn="l">
              <a:defRPr sz="4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PPE - Conclusion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Shape 2104"/>
          <p:cNvSpPr>
            <a:spLocks noGrp="1"/>
          </p:cNvSpPr>
          <p:nvPr>
            <p:ph type="title"/>
          </p:nvPr>
        </p:nvSpPr>
        <p:spPr>
          <a:xfrm>
            <a:off x="3287910" y="2482651"/>
            <a:ext cx="6428980" cy="4788298"/>
          </a:xfrm>
          <a:prstGeom prst="rect">
            <a:avLst/>
          </a:prstGeom>
        </p:spPr>
        <p:txBody>
          <a:bodyPr/>
          <a:lstStyle/>
          <a:p>
            <a:pPr>
              <a:defRPr sz="7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Thank You!</a:t>
            </a:r>
          </a:p>
          <a:p>
            <a:pPr>
              <a:defRPr sz="7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Q &amp; A</a:t>
            </a:r>
          </a:p>
        </p:txBody>
      </p:sp>
      <p:sp>
        <p:nvSpPr>
          <p:cNvPr id="2105" name="Shape 2105"/>
          <p:cNvSpPr>
            <a:spLocks noGrp="1"/>
          </p:cNvSpPr>
          <p:nvPr>
            <p:ph type="sldNum" sz="quarter" idx="2"/>
          </p:nvPr>
        </p:nvSpPr>
        <p:spPr>
          <a:xfrm>
            <a:off x="6248247" y="9251950"/>
            <a:ext cx="49560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>
            <a:spLocks noGrp="1"/>
          </p:cNvSpPr>
          <p:nvPr>
            <p:ph type="title"/>
          </p:nvPr>
        </p:nvSpPr>
        <p:spPr>
          <a:xfrm>
            <a:off x="563033" y="88900"/>
            <a:ext cx="11099801" cy="2159000"/>
          </a:xfrm>
          <a:prstGeom prst="rect">
            <a:avLst/>
          </a:prstGeom>
        </p:spPr>
        <p:txBody>
          <a:bodyPr/>
          <a:lstStyle>
            <a:lvl1pPr algn="l">
              <a:defRPr sz="4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Ideally…</a:t>
            </a:r>
          </a:p>
        </p:txBody>
      </p:sp>
      <p:sp>
        <p:nvSpPr>
          <p:cNvPr id="872" name="Shape 8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873" name="43594-O3RK5Y.ai"/>
          <p:cNvPicPr>
            <a:picLocks noChangeAspect="1"/>
          </p:cNvPicPr>
          <p:nvPr/>
        </p:nvPicPr>
        <p:blipFill>
          <a:blip r:embed="rId2">
            <a:extLst/>
          </a:blip>
          <a:srcRect l="7008" t="15480" r="75137" b="62754"/>
          <a:stretch>
            <a:fillRect/>
          </a:stretch>
        </p:blipFill>
        <p:spPr>
          <a:xfrm>
            <a:off x="3123011" y="2887911"/>
            <a:ext cx="1192701" cy="1453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874" name="43594-O3RK5Y.ai"/>
          <p:cNvPicPr>
            <a:picLocks noChangeAspect="1"/>
          </p:cNvPicPr>
          <p:nvPr/>
        </p:nvPicPr>
        <p:blipFill>
          <a:blip r:embed="rId2">
            <a:extLst/>
          </a:blip>
          <a:srcRect l="28224" t="43884" r="51106" b="35455"/>
          <a:stretch>
            <a:fillRect/>
          </a:stretch>
        </p:blipFill>
        <p:spPr>
          <a:xfrm>
            <a:off x="3112891" y="4480996"/>
            <a:ext cx="1212888" cy="1212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875" name="43594-O3RK5Y.ai"/>
          <p:cNvPicPr>
            <a:picLocks noChangeAspect="1"/>
          </p:cNvPicPr>
          <p:nvPr/>
        </p:nvPicPr>
        <p:blipFill>
          <a:blip r:embed="rId2">
            <a:extLst/>
          </a:blip>
          <a:srcRect l="52287" t="43286" r="29894" b="35362"/>
          <a:stretch>
            <a:fillRect/>
          </a:stretch>
        </p:blipFill>
        <p:spPr>
          <a:xfrm>
            <a:off x="3110000" y="5832384"/>
            <a:ext cx="1218604" cy="1460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876" name="43594-O3RK5Y.ai"/>
          <p:cNvPicPr>
            <a:picLocks noChangeAspect="1"/>
          </p:cNvPicPr>
          <p:nvPr/>
        </p:nvPicPr>
        <p:blipFill>
          <a:blip r:embed="rId2">
            <a:extLst/>
          </a:blip>
          <a:srcRect l="73372" t="71783" r="5942" b="7624"/>
          <a:stretch>
            <a:fillRect/>
          </a:stretch>
        </p:blipFill>
        <p:spPr>
          <a:xfrm>
            <a:off x="3100153" y="7431422"/>
            <a:ext cx="1239726" cy="1234175"/>
          </a:xfrm>
          <a:prstGeom prst="rect">
            <a:avLst/>
          </a:prstGeom>
          <a:ln w="12700">
            <a:miter lim="400000"/>
          </a:ln>
        </p:spPr>
      </p:pic>
      <p:sp>
        <p:nvSpPr>
          <p:cNvPr id="877" name="Shape 877"/>
          <p:cNvSpPr/>
          <p:nvPr/>
        </p:nvSpPr>
        <p:spPr>
          <a:xfrm>
            <a:off x="4569980" y="3316411"/>
            <a:ext cx="3055169" cy="412208"/>
          </a:xfrm>
          <a:prstGeom prst="rightArrow">
            <a:avLst>
              <a:gd name="adj1" fmla="val 50750"/>
              <a:gd name="adj2" fmla="val 90463"/>
            </a:avLst>
          </a:prstGeom>
          <a:ln w="12700">
            <a:solidFill>
              <a:schemeClr val="tx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78" name="Shape 878"/>
          <p:cNvSpPr/>
          <p:nvPr/>
        </p:nvSpPr>
        <p:spPr>
          <a:xfrm>
            <a:off x="4617273" y="2839342"/>
            <a:ext cx="2411147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Model Imple.</a:t>
            </a:r>
          </a:p>
        </p:txBody>
      </p:sp>
      <p:pic>
        <p:nvPicPr>
          <p:cNvPr id="87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9651" y="4811183"/>
            <a:ext cx="1609322" cy="1609322"/>
          </a:xfrm>
          <a:prstGeom prst="rect">
            <a:avLst/>
          </a:prstGeom>
          <a:ln w="12700">
            <a:miter lim="400000"/>
          </a:ln>
        </p:spPr>
      </p:pic>
      <p:pic>
        <p:nvPicPr>
          <p:cNvPr id="880" name="serv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821" y="2887911"/>
            <a:ext cx="1454151" cy="1454151"/>
          </a:xfrm>
          <a:prstGeom prst="rect">
            <a:avLst/>
          </a:prstGeom>
          <a:ln w="12700">
            <a:miter lim="400000"/>
          </a:ln>
        </p:spPr>
      </p:pic>
      <p:sp>
        <p:nvSpPr>
          <p:cNvPr id="881" name="Shape 881"/>
          <p:cNvSpPr/>
          <p:nvPr/>
        </p:nvSpPr>
        <p:spPr>
          <a:xfrm rot="20710062">
            <a:off x="4483376" y="6045674"/>
            <a:ext cx="3055169" cy="412208"/>
          </a:xfrm>
          <a:prstGeom prst="rightArrow">
            <a:avLst>
              <a:gd name="adj1" fmla="val 50750"/>
              <a:gd name="adj2" fmla="val 90463"/>
            </a:avLst>
          </a:prstGeom>
          <a:ln w="12700">
            <a:solidFill>
              <a:schemeClr val="tx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82" name="Shape 882"/>
          <p:cNvSpPr/>
          <p:nvPr/>
        </p:nvSpPr>
        <p:spPr>
          <a:xfrm rot="60000">
            <a:off x="4474366" y="5125533"/>
            <a:ext cx="3055169" cy="412208"/>
          </a:xfrm>
          <a:prstGeom prst="rightArrow">
            <a:avLst>
              <a:gd name="adj1" fmla="val 50750"/>
              <a:gd name="adj2" fmla="val 90463"/>
            </a:avLst>
          </a:prstGeom>
          <a:ln w="12700">
            <a:solidFill>
              <a:schemeClr val="tx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83" name="Shape 883"/>
          <p:cNvSpPr/>
          <p:nvPr/>
        </p:nvSpPr>
        <p:spPr>
          <a:xfrm>
            <a:off x="4569980" y="7842459"/>
            <a:ext cx="3055169" cy="412208"/>
          </a:xfrm>
          <a:prstGeom prst="rightArrow">
            <a:avLst>
              <a:gd name="adj1" fmla="val 50750"/>
              <a:gd name="adj2" fmla="val 90463"/>
            </a:avLst>
          </a:prstGeom>
          <a:ln w="12700">
            <a:solidFill>
              <a:schemeClr val="tx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84" name="serv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821" y="7407073"/>
            <a:ext cx="1454151" cy="1454151"/>
          </a:xfrm>
          <a:prstGeom prst="rect">
            <a:avLst/>
          </a:prstGeom>
          <a:ln w="12700">
            <a:miter lim="400000"/>
          </a:ln>
        </p:spPr>
      </p:pic>
      <p:sp>
        <p:nvSpPr>
          <p:cNvPr id="888" name="Shape 888"/>
          <p:cNvSpPr/>
          <p:nvPr/>
        </p:nvSpPr>
        <p:spPr>
          <a:xfrm>
            <a:off x="5058925" y="724662"/>
            <a:ext cx="7333739" cy="1533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Upload to centralized evaluation system </a:t>
            </a:r>
          </a:p>
          <a:p>
            <a:r>
              <a:rPr dirty="0"/>
              <a:t>OR evaluate at </a:t>
            </a:r>
            <a:r>
              <a:rPr dirty="0" smtClean="0"/>
              <a:t>local</a:t>
            </a:r>
            <a:endParaRPr lang="en-US" dirty="0" smtClean="0"/>
          </a:p>
          <a:p>
            <a:r>
              <a:rPr lang="en-US" dirty="0" smtClean="0"/>
              <a:t>Should not make any difference</a:t>
            </a:r>
            <a:endParaRPr dirty="0"/>
          </a:p>
        </p:txBody>
      </p:sp>
      <p:sp>
        <p:nvSpPr>
          <p:cNvPr id="889" name="Shape 889"/>
          <p:cNvSpPr/>
          <p:nvPr/>
        </p:nvSpPr>
        <p:spPr>
          <a:xfrm rot="1118064">
            <a:off x="4526713" y="4254177"/>
            <a:ext cx="3055170" cy="412208"/>
          </a:xfrm>
          <a:prstGeom prst="rightArrow">
            <a:avLst>
              <a:gd name="adj1" fmla="val 50750"/>
              <a:gd name="adj2" fmla="val 90463"/>
            </a:avLst>
          </a:prstGeom>
          <a:ln w="12700">
            <a:solidFill>
              <a:schemeClr val="tx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" name="Shape 881"/>
          <p:cNvSpPr/>
          <p:nvPr/>
        </p:nvSpPr>
        <p:spPr>
          <a:xfrm rot="979207">
            <a:off x="4498620" y="7101559"/>
            <a:ext cx="3055169" cy="412208"/>
          </a:xfrm>
          <a:prstGeom prst="rightArrow">
            <a:avLst>
              <a:gd name="adj1" fmla="val 50750"/>
              <a:gd name="adj2" fmla="val 90463"/>
            </a:avLst>
          </a:prstGeom>
          <a:ln w="12700">
            <a:solidFill>
              <a:schemeClr val="tx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158812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>
            <a:spLocks noGrp="1"/>
          </p:cNvSpPr>
          <p:nvPr>
            <p:ph type="title"/>
          </p:nvPr>
        </p:nvSpPr>
        <p:spPr>
          <a:xfrm>
            <a:off x="563033" y="88900"/>
            <a:ext cx="11099801" cy="2159000"/>
          </a:xfrm>
          <a:prstGeom prst="rect">
            <a:avLst/>
          </a:prstGeom>
        </p:spPr>
        <p:txBody>
          <a:bodyPr/>
          <a:lstStyle>
            <a:lvl1pPr algn="l">
              <a:defRPr sz="4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Ideally…</a:t>
            </a:r>
          </a:p>
        </p:txBody>
      </p:sp>
      <p:sp>
        <p:nvSpPr>
          <p:cNvPr id="872" name="Shape 8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873" name="43594-O3RK5Y.ai"/>
          <p:cNvPicPr>
            <a:picLocks noChangeAspect="1"/>
          </p:cNvPicPr>
          <p:nvPr/>
        </p:nvPicPr>
        <p:blipFill>
          <a:blip r:embed="rId2">
            <a:extLst/>
          </a:blip>
          <a:srcRect l="7008" t="15480" r="75137" b="62754"/>
          <a:stretch>
            <a:fillRect/>
          </a:stretch>
        </p:blipFill>
        <p:spPr>
          <a:xfrm>
            <a:off x="3123011" y="2887911"/>
            <a:ext cx="1192701" cy="1453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874" name="43594-O3RK5Y.ai"/>
          <p:cNvPicPr>
            <a:picLocks noChangeAspect="1"/>
          </p:cNvPicPr>
          <p:nvPr/>
        </p:nvPicPr>
        <p:blipFill>
          <a:blip r:embed="rId2">
            <a:extLst/>
          </a:blip>
          <a:srcRect l="28224" t="43884" r="51106" b="35455"/>
          <a:stretch>
            <a:fillRect/>
          </a:stretch>
        </p:blipFill>
        <p:spPr>
          <a:xfrm>
            <a:off x="3112891" y="4480996"/>
            <a:ext cx="1212888" cy="1212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875" name="43594-O3RK5Y.ai"/>
          <p:cNvPicPr>
            <a:picLocks noChangeAspect="1"/>
          </p:cNvPicPr>
          <p:nvPr/>
        </p:nvPicPr>
        <p:blipFill>
          <a:blip r:embed="rId2">
            <a:extLst/>
          </a:blip>
          <a:srcRect l="52287" t="43286" r="29894" b="35362"/>
          <a:stretch>
            <a:fillRect/>
          </a:stretch>
        </p:blipFill>
        <p:spPr>
          <a:xfrm>
            <a:off x="3110000" y="5832384"/>
            <a:ext cx="1218604" cy="1460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876" name="43594-O3RK5Y.ai"/>
          <p:cNvPicPr>
            <a:picLocks noChangeAspect="1"/>
          </p:cNvPicPr>
          <p:nvPr/>
        </p:nvPicPr>
        <p:blipFill>
          <a:blip r:embed="rId2">
            <a:extLst/>
          </a:blip>
          <a:srcRect l="73372" t="71783" r="5942" b="7624"/>
          <a:stretch>
            <a:fillRect/>
          </a:stretch>
        </p:blipFill>
        <p:spPr>
          <a:xfrm>
            <a:off x="3100153" y="7431422"/>
            <a:ext cx="1239726" cy="1234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9650" y="4811183"/>
            <a:ext cx="1609322" cy="1609322"/>
          </a:xfrm>
          <a:prstGeom prst="rect">
            <a:avLst/>
          </a:prstGeom>
          <a:ln w="12700">
            <a:miter lim="400000"/>
          </a:ln>
        </p:spPr>
      </p:pic>
      <p:pic>
        <p:nvPicPr>
          <p:cNvPr id="880" name="serv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820" y="2887911"/>
            <a:ext cx="1454151" cy="1454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884" name="serv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820" y="7407073"/>
            <a:ext cx="1454151" cy="1454151"/>
          </a:xfrm>
          <a:prstGeom prst="rect">
            <a:avLst/>
          </a:prstGeom>
          <a:ln w="12700">
            <a:miter lim="400000"/>
          </a:ln>
        </p:spPr>
      </p:pic>
      <p:sp>
        <p:nvSpPr>
          <p:cNvPr id="885" name="Shape 885"/>
          <p:cNvSpPr/>
          <p:nvPr/>
        </p:nvSpPr>
        <p:spPr>
          <a:xfrm rot="10800000">
            <a:off x="5984889" y="5225180"/>
            <a:ext cx="1137054" cy="1060004"/>
          </a:xfrm>
          <a:prstGeom prst="rightArrow">
            <a:avLst>
              <a:gd name="adj1" fmla="val 27135"/>
              <a:gd name="adj2" fmla="val 42371"/>
            </a:avLst>
          </a:prstGeom>
          <a:blipFill>
            <a:blip r:embed="rId5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86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32521" y="5000966"/>
            <a:ext cx="1448783" cy="1448782"/>
          </a:xfrm>
          <a:prstGeom prst="rect">
            <a:avLst/>
          </a:prstGeom>
          <a:ln w="12700">
            <a:miter lim="400000"/>
          </a:ln>
        </p:spPr>
      </p:pic>
      <p:sp>
        <p:nvSpPr>
          <p:cNvPr id="887" name="Shape 887"/>
          <p:cNvSpPr/>
          <p:nvPr/>
        </p:nvSpPr>
        <p:spPr>
          <a:xfrm>
            <a:off x="4416521" y="6509399"/>
            <a:ext cx="1906687" cy="10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/>
              <a:t>Unified </a:t>
            </a:r>
            <a:r>
              <a:rPr smtClean="0"/>
              <a:t>Results</a:t>
            </a:r>
            <a:endParaRPr/>
          </a:p>
        </p:txBody>
      </p:sp>
      <p:sp>
        <p:nvSpPr>
          <p:cNvPr id="888" name="Shape 888"/>
          <p:cNvSpPr/>
          <p:nvPr/>
        </p:nvSpPr>
        <p:spPr>
          <a:xfrm>
            <a:off x="5058925" y="724662"/>
            <a:ext cx="7333739" cy="1533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Upload to centralized evaluation system </a:t>
            </a:r>
          </a:p>
          <a:p>
            <a:r>
              <a:rPr dirty="0"/>
              <a:t>OR evaluate at </a:t>
            </a:r>
            <a:r>
              <a:rPr dirty="0" smtClean="0"/>
              <a:t>local</a:t>
            </a:r>
            <a:endParaRPr lang="en-US" dirty="0" smtClean="0"/>
          </a:p>
          <a:p>
            <a:r>
              <a:rPr lang="en-US" dirty="0" smtClean="0"/>
              <a:t>Should not make any difference</a:t>
            </a:r>
            <a:endParaRPr dirty="0"/>
          </a:p>
        </p:txBody>
      </p:sp>
      <p:sp>
        <p:nvSpPr>
          <p:cNvPr id="2" name="Right Brace 1"/>
          <p:cNvSpPr/>
          <p:nvPr/>
        </p:nvSpPr>
        <p:spPr>
          <a:xfrm rot="10800000">
            <a:off x="7247076" y="2788222"/>
            <a:ext cx="534838" cy="5973313"/>
          </a:xfrm>
          <a:prstGeom prst="rightBrace">
            <a:avLst/>
          </a:prstGeom>
          <a:noFill/>
          <a:ln w="381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03163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>
            <a:spLocks noGrp="1"/>
          </p:cNvSpPr>
          <p:nvPr>
            <p:ph type="title"/>
          </p:nvPr>
        </p:nvSpPr>
        <p:spPr>
          <a:xfrm>
            <a:off x="563033" y="88900"/>
            <a:ext cx="11099801" cy="2159000"/>
          </a:xfrm>
          <a:prstGeom prst="rect">
            <a:avLst/>
          </a:prstGeom>
        </p:spPr>
        <p:txBody>
          <a:bodyPr/>
          <a:lstStyle>
            <a:lvl1pPr algn="l">
              <a:defRPr sz="4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/>
              <a:t>Data </a:t>
            </a:r>
            <a:r>
              <a:rPr dirty="0"/>
              <a:t>Availability</a:t>
            </a:r>
          </a:p>
        </p:txBody>
      </p:sp>
      <p:sp>
        <p:nvSpPr>
          <p:cNvPr id="830" name="Shape 8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83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1751" y="2037075"/>
            <a:ext cx="5934035" cy="3115369"/>
          </a:xfrm>
          <a:prstGeom prst="rect">
            <a:avLst/>
          </a:prstGeom>
          <a:ln w="12700">
            <a:miter lim="400000"/>
          </a:ln>
        </p:spPr>
      </p:pic>
      <p:sp>
        <p:nvSpPr>
          <p:cNvPr id="832" name="Shape 832"/>
          <p:cNvSpPr/>
          <p:nvPr/>
        </p:nvSpPr>
        <p:spPr>
          <a:xfrm>
            <a:off x="755182" y="3061359"/>
            <a:ext cx="469830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200"/>
            </a:pPr>
            <a:r>
              <a:t>Public Datasets</a:t>
            </a:r>
          </a:p>
          <a:p>
            <a:pPr>
              <a:defRPr sz="3200"/>
            </a:pPr>
            <a:r>
              <a:t>in other research fields:</a:t>
            </a:r>
          </a:p>
        </p:txBody>
      </p:sp>
      <p:sp>
        <p:nvSpPr>
          <p:cNvPr id="833" name="Shape 833"/>
          <p:cNvSpPr/>
          <p:nvPr/>
        </p:nvSpPr>
        <p:spPr>
          <a:xfrm flipV="1">
            <a:off x="414069" y="5556353"/>
            <a:ext cx="12042474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34" name="Shape 834"/>
          <p:cNvSpPr/>
          <p:nvPr/>
        </p:nvSpPr>
        <p:spPr>
          <a:xfrm>
            <a:off x="3803231" y="7592474"/>
            <a:ext cx="1120598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TREC</a:t>
            </a:r>
          </a:p>
        </p:txBody>
      </p:sp>
      <p:sp>
        <p:nvSpPr>
          <p:cNvPr id="836" name="Shape 836"/>
          <p:cNvSpPr/>
          <p:nvPr/>
        </p:nvSpPr>
        <p:spPr>
          <a:xfrm>
            <a:off x="9526872" y="7570462"/>
            <a:ext cx="1739259" cy="579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smtClean="0"/>
              <a:t>Industr</a:t>
            </a:r>
            <a:r>
              <a:rPr lang="en-US" dirty="0" smtClean="0"/>
              <a:t>ial</a:t>
            </a:r>
            <a:endParaRPr dirty="0"/>
          </a:p>
        </p:txBody>
      </p:sp>
      <p:pic>
        <p:nvPicPr>
          <p:cNvPr id="83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65995" y="6028227"/>
            <a:ext cx="1261014" cy="1261015"/>
          </a:xfrm>
          <a:prstGeom prst="rect">
            <a:avLst/>
          </a:prstGeom>
          <a:ln w="12700">
            <a:miter lim="400000"/>
          </a:ln>
        </p:spPr>
      </p:pic>
      <p:sp>
        <p:nvSpPr>
          <p:cNvPr id="838" name="Shape 838"/>
          <p:cNvSpPr/>
          <p:nvPr/>
        </p:nvSpPr>
        <p:spPr>
          <a:xfrm>
            <a:off x="3682460" y="8513059"/>
            <a:ext cx="547723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rPr dirty="0"/>
              <a:t>Most IR datasets are </a:t>
            </a:r>
            <a:r>
              <a:rPr b="1" dirty="0">
                <a:solidFill>
                  <a:srgbClr val="FF0000"/>
                </a:solidFill>
              </a:rPr>
              <a:t>private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7228" y="6145135"/>
            <a:ext cx="1580557" cy="11854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33" y="6028227"/>
            <a:ext cx="1874195" cy="14198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871" y="6145136"/>
            <a:ext cx="2091927" cy="1323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0302" y="6105546"/>
            <a:ext cx="1943130" cy="13425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3033" y="5814204"/>
            <a:ext cx="8201405" cy="1774198"/>
          </a:xfrm>
          <a:prstGeom prst="rect">
            <a:avLst/>
          </a:prstGeom>
          <a:noFill/>
          <a:ln w="12700" cap="flat">
            <a:solidFill>
              <a:schemeClr val="accent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4441" y="6846095"/>
            <a:ext cx="1284859" cy="12848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>
            <a:spLocks noGrp="1"/>
          </p:cNvSpPr>
          <p:nvPr>
            <p:ph type="title"/>
          </p:nvPr>
        </p:nvSpPr>
        <p:spPr>
          <a:xfrm>
            <a:off x="563033" y="88900"/>
            <a:ext cx="11099801" cy="2159000"/>
          </a:xfrm>
          <a:prstGeom prst="rect">
            <a:avLst/>
          </a:prstGeom>
        </p:spPr>
        <p:txBody>
          <a:bodyPr/>
          <a:lstStyle>
            <a:lvl1pPr algn="l">
              <a:defRPr sz="4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Information Retrieval System</a:t>
            </a:r>
            <a:endParaRPr dirty="0"/>
          </a:p>
        </p:txBody>
      </p:sp>
      <p:sp>
        <p:nvSpPr>
          <p:cNvPr id="789" name="Shape 7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4641011" y="7448925"/>
            <a:ext cx="7366959" cy="534838"/>
          </a:xfrm>
          <a:prstGeom prst="round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Dataset/Corpus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1011" y="4659546"/>
            <a:ext cx="7366959" cy="1645920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IR System</a:t>
            </a: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41011" y="2418807"/>
            <a:ext cx="7366959" cy="109728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>
                <a:solidFill>
                  <a:srgbClr val="FFFFFF"/>
                </a:solidFill>
              </a:rPr>
              <a:t>U</a:t>
            </a:r>
            <a:r>
              <a:rPr kumimoji="0" lang="en-US" sz="24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ser</a:t>
            </a: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781690" y="6305466"/>
            <a:ext cx="0" cy="1143459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/>
          <p:nvPr/>
        </p:nvCxnSpPr>
        <p:spPr>
          <a:xfrm>
            <a:off x="7884543" y="6305466"/>
            <a:ext cx="0" cy="1144557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/>
          <p:cNvCxnSpPr/>
          <p:nvPr/>
        </p:nvCxnSpPr>
        <p:spPr>
          <a:xfrm flipV="1">
            <a:off x="8761562" y="3516087"/>
            <a:ext cx="0" cy="1143459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Arrow Connector 23"/>
          <p:cNvCxnSpPr/>
          <p:nvPr/>
        </p:nvCxnSpPr>
        <p:spPr>
          <a:xfrm>
            <a:off x="7884543" y="3514989"/>
            <a:ext cx="0" cy="1144557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/>
          <p:cNvSpPr txBox="1"/>
          <p:nvPr/>
        </p:nvSpPr>
        <p:spPr>
          <a:xfrm>
            <a:off x="155274" y="4659546"/>
            <a:ext cx="4241321" cy="20108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1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Wingdings"/>
              </a:rPr>
              <a:t>Does the user really need to</a:t>
            </a:r>
            <a:r>
              <a:rPr kumimoji="0" lang="en-US" sz="3100" b="0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Wingdings"/>
              </a:rPr>
              <a:t> have direct access to the data?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u="sng" baseline="0" dirty="0" err="1" smtClean="0">
                <a:solidFill>
                  <a:srgbClr val="FF0000"/>
                </a:solidFill>
                <a:sym typeface="Wingdings"/>
              </a:rPr>
              <a:t>Ans</a:t>
            </a:r>
            <a:r>
              <a:rPr lang="en-US" baseline="0" dirty="0" smtClean="0">
                <a:solidFill>
                  <a:srgbClr val="FF0000"/>
                </a:solidFill>
                <a:sym typeface="Wingdings"/>
              </a:rPr>
              <a:t>: Not Necessarily</a:t>
            </a:r>
            <a:endParaRPr kumimoji="0" lang="en-US" sz="31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900506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>
            <a:spLocks noGrp="1"/>
          </p:cNvSpPr>
          <p:nvPr>
            <p:ph type="title"/>
          </p:nvPr>
        </p:nvSpPr>
        <p:spPr>
          <a:xfrm>
            <a:off x="563033" y="88900"/>
            <a:ext cx="11099801" cy="2159000"/>
          </a:xfrm>
          <a:prstGeom prst="rect">
            <a:avLst/>
          </a:prstGeom>
        </p:spPr>
        <p:txBody>
          <a:bodyPr/>
          <a:lstStyle>
            <a:lvl1pPr algn="l">
              <a:defRPr sz="4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Level Based Evaluation Platform</a:t>
            </a:r>
          </a:p>
        </p:txBody>
      </p:sp>
      <p:sp>
        <p:nvSpPr>
          <p:cNvPr id="892" name="Shape 8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893" name="Shape 893"/>
          <p:cNvSpPr/>
          <p:nvPr/>
        </p:nvSpPr>
        <p:spPr>
          <a:xfrm>
            <a:off x="3627096" y="4055533"/>
            <a:ext cx="5773255" cy="1"/>
          </a:xfrm>
          <a:prstGeom prst="line">
            <a:avLst/>
          </a:prstGeom>
          <a:ln w="50800">
            <a:solidFill>
              <a:schemeClr val="accent5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9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2611" y="1821734"/>
            <a:ext cx="2035384" cy="2035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89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4131" y="2961195"/>
            <a:ext cx="895923" cy="895922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Shape 896"/>
          <p:cNvSpPr/>
          <p:nvPr/>
        </p:nvSpPr>
        <p:spPr>
          <a:xfrm>
            <a:off x="3615773" y="5888566"/>
            <a:ext cx="5773254" cy="1"/>
          </a:xfrm>
          <a:prstGeom prst="line">
            <a:avLst/>
          </a:prstGeom>
          <a:ln w="50800">
            <a:solidFill>
              <a:schemeClr val="accent5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9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2202" y="4253950"/>
            <a:ext cx="1436202" cy="143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4401" y="6117166"/>
            <a:ext cx="2035383" cy="2035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89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3787" y="6662567"/>
            <a:ext cx="793032" cy="793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0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3992" y="4380950"/>
            <a:ext cx="1436201" cy="143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1399022" y="3852909"/>
            <a:ext cx="1785078" cy="2196163"/>
          </a:xfrm>
          <a:prstGeom prst="rect">
            <a:avLst/>
          </a:prstGeom>
          <a:ln w="12700">
            <a:miter lim="400000"/>
          </a:ln>
        </p:spPr>
      </p:pic>
      <p:sp>
        <p:nvSpPr>
          <p:cNvPr id="902" name="Shape 902"/>
          <p:cNvSpPr/>
          <p:nvPr/>
        </p:nvSpPr>
        <p:spPr>
          <a:xfrm>
            <a:off x="9902520" y="2837887"/>
            <a:ext cx="2148738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User Effort</a:t>
            </a:r>
          </a:p>
        </p:txBody>
      </p:sp>
      <p:sp>
        <p:nvSpPr>
          <p:cNvPr id="903" name="Shape 903"/>
          <p:cNvSpPr/>
          <p:nvPr/>
        </p:nvSpPr>
        <p:spPr>
          <a:xfrm>
            <a:off x="192712" y="6379629"/>
            <a:ext cx="3505734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System Capability</a:t>
            </a:r>
          </a:p>
        </p:txBody>
      </p:sp>
      <p:pic>
        <p:nvPicPr>
          <p:cNvPr id="904" name="increase-arrow-clipart-13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69901" y="3740212"/>
            <a:ext cx="1868321" cy="2298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>
            <a:spLocks noGrp="1"/>
          </p:cNvSpPr>
          <p:nvPr>
            <p:ph type="title"/>
          </p:nvPr>
        </p:nvSpPr>
        <p:spPr>
          <a:xfrm>
            <a:off x="563033" y="88900"/>
            <a:ext cx="11099801" cy="2159000"/>
          </a:xfrm>
          <a:prstGeom prst="rect">
            <a:avLst/>
          </a:prstGeom>
        </p:spPr>
        <p:txBody>
          <a:bodyPr/>
          <a:lstStyle>
            <a:lvl1pPr algn="l">
              <a:defRPr sz="4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Level Based Evaluation Platform</a:t>
            </a:r>
          </a:p>
        </p:txBody>
      </p:sp>
      <p:sp>
        <p:nvSpPr>
          <p:cNvPr id="907" name="Shape 9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908" name="level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2196" y="1891625"/>
            <a:ext cx="11340408" cy="6986935"/>
          </a:xfrm>
          <a:prstGeom prst="rect">
            <a:avLst/>
          </a:prstGeom>
          <a:ln w="12700">
            <a:miter lim="400000"/>
          </a:ln>
        </p:spPr>
      </p:pic>
      <p:sp>
        <p:nvSpPr>
          <p:cNvPr id="909" name="Shape 909"/>
          <p:cNvSpPr/>
          <p:nvPr/>
        </p:nvSpPr>
        <p:spPr>
          <a:xfrm>
            <a:off x="3186996" y="4547622"/>
            <a:ext cx="6840231" cy="43828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10" name="Shape 910"/>
          <p:cNvSpPr/>
          <p:nvPr/>
        </p:nvSpPr>
        <p:spPr>
          <a:xfrm>
            <a:off x="9119443" y="5386223"/>
            <a:ext cx="3852727" cy="33641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11" name="Shape 911"/>
          <p:cNvSpPr/>
          <p:nvPr/>
        </p:nvSpPr>
        <p:spPr>
          <a:xfrm>
            <a:off x="1048791" y="6153665"/>
            <a:ext cx="3852727" cy="33641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12" name="Shape 912"/>
          <p:cNvSpPr/>
          <p:nvPr/>
        </p:nvSpPr>
        <p:spPr>
          <a:xfrm>
            <a:off x="2902860" y="5628104"/>
            <a:ext cx="741207" cy="84787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13" name="Shape 913"/>
          <p:cNvSpPr/>
          <p:nvPr/>
        </p:nvSpPr>
        <p:spPr>
          <a:xfrm>
            <a:off x="2608516" y="5518794"/>
            <a:ext cx="257303" cy="3416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>
            <a:spLocks noGrp="1"/>
          </p:cNvSpPr>
          <p:nvPr>
            <p:ph type="title"/>
          </p:nvPr>
        </p:nvSpPr>
        <p:spPr>
          <a:xfrm>
            <a:off x="563033" y="88900"/>
            <a:ext cx="11099801" cy="2159000"/>
          </a:xfrm>
          <a:prstGeom prst="rect">
            <a:avLst/>
          </a:prstGeom>
        </p:spPr>
        <p:txBody>
          <a:bodyPr/>
          <a:lstStyle>
            <a:lvl1pPr algn="l">
              <a:defRPr sz="4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Level Based Evaluation Platform</a:t>
            </a:r>
          </a:p>
        </p:txBody>
      </p:sp>
      <p:sp>
        <p:nvSpPr>
          <p:cNvPr id="916" name="Shape 9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917" name="level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2196" y="1891625"/>
            <a:ext cx="11340408" cy="6986935"/>
          </a:xfrm>
          <a:prstGeom prst="rect">
            <a:avLst/>
          </a:prstGeom>
          <a:ln w="12700">
            <a:miter lim="400000"/>
          </a:ln>
        </p:spPr>
      </p:pic>
      <p:sp>
        <p:nvSpPr>
          <p:cNvPr id="918" name="Shape 918"/>
          <p:cNvSpPr/>
          <p:nvPr/>
        </p:nvSpPr>
        <p:spPr>
          <a:xfrm>
            <a:off x="3186996" y="4547622"/>
            <a:ext cx="6840231" cy="43828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19" name="Shape 919"/>
          <p:cNvSpPr/>
          <p:nvPr/>
        </p:nvSpPr>
        <p:spPr>
          <a:xfrm>
            <a:off x="9119443" y="5386223"/>
            <a:ext cx="3852727" cy="33641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20" name="Shape 920"/>
          <p:cNvSpPr/>
          <p:nvPr/>
        </p:nvSpPr>
        <p:spPr>
          <a:xfrm>
            <a:off x="1048791" y="6153665"/>
            <a:ext cx="3852727" cy="33641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21" name="Shape 921"/>
          <p:cNvSpPr/>
          <p:nvPr/>
        </p:nvSpPr>
        <p:spPr>
          <a:xfrm>
            <a:off x="2902860" y="5628104"/>
            <a:ext cx="741207" cy="84787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22" name="Shape 922"/>
          <p:cNvSpPr/>
          <p:nvPr/>
        </p:nvSpPr>
        <p:spPr>
          <a:xfrm>
            <a:off x="2608516" y="5518794"/>
            <a:ext cx="257303" cy="3416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2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96098" y="6826002"/>
            <a:ext cx="1099416" cy="1099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924" name="Picture 923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20744" y="6301962"/>
            <a:ext cx="9030953" cy="2147496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925" name="Shape 925"/>
          <p:cNvSpPr/>
          <p:nvPr/>
        </p:nvSpPr>
        <p:spPr>
          <a:xfrm>
            <a:off x="3138943" y="6620060"/>
            <a:ext cx="3822422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>
              <a:buSzPct val="60000"/>
              <a:buChar char="•"/>
              <a:defRPr>
                <a:solidFill>
                  <a:schemeClr val="accent1"/>
                </a:solidFill>
              </a:defRPr>
            </a:pPr>
            <a:r>
              <a:t>Explore the Index</a:t>
            </a:r>
          </a:p>
          <a:p>
            <a:pPr marL="228600" indent="-228600">
              <a:buSzPct val="60000"/>
              <a:buChar char="•"/>
              <a:defRPr>
                <a:solidFill>
                  <a:schemeClr val="accent1"/>
                </a:solidFill>
              </a:defRPr>
            </a:pPr>
            <a:r>
              <a:t>Inspect the Results</a:t>
            </a:r>
          </a:p>
          <a:p>
            <a:pPr marL="228600" indent="-228600">
              <a:buSzPct val="60000"/>
              <a:buChar char="•"/>
              <a:defRPr>
                <a:solidFill>
                  <a:schemeClr val="accent1"/>
                </a:solidFill>
              </a:defRPr>
            </a:pPr>
            <a:r>
              <a:t>…</a:t>
            </a:r>
          </a:p>
        </p:txBody>
      </p:sp>
      <p:sp>
        <p:nvSpPr>
          <p:cNvPr id="926" name="Shape 926"/>
          <p:cNvSpPr/>
          <p:nvPr/>
        </p:nvSpPr>
        <p:spPr>
          <a:xfrm flipH="1">
            <a:off x="6890158" y="7525288"/>
            <a:ext cx="3490926" cy="1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27" name="Shape 927"/>
          <p:cNvSpPr/>
          <p:nvPr/>
        </p:nvSpPr>
        <p:spPr>
          <a:xfrm>
            <a:off x="7495580" y="6678634"/>
            <a:ext cx="228008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r>
              <a:t>Any Language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1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1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738</Words>
  <Application>Microsoft Macintosh PowerPoint</Application>
  <PresentationFormat>Custom</PresentationFormat>
  <Paragraphs>226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Avenir Roman</vt:lpstr>
      <vt:lpstr>Helvetica</vt:lpstr>
      <vt:lpstr>Helvetica Light</vt:lpstr>
      <vt:lpstr>Wingdings</vt:lpstr>
      <vt:lpstr>Arial</vt:lpstr>
      <vt:lpstr>White</vt:lpstr>
      <vt:lpstr>Towards Privacy-Preserving Evaluation  for Information Retrieval Models  over Industry Data Sets</vt:lpstr>
      <vt:lpstr>Information Retrieval System</vt:lpstr>
      <vt:lpstr>Ideally…</vt:lpstr>
      <vt:lpstr>Ideally…</vt:lpstr>
      <vt:lpstr>Data Availability</vt:lpstr>
      <vt:lpstr>Information Retrieval System</vt:lpstr>
      <vt:lpstr>Level Based Evaluation Platform</vt:lpstr>
      <vt:lpstr>Level Based Evaluation Platform</vt:lpstr>
      <vt:lpstr>Level Based Evaluation Platform</vt:lpstr>
      <vt:lpstr>Level Based Evaluation Platform</vt:lpstr>
      <vt:lpstr>Level Based Evaluation Platform</vt:lpstr>
      <vt:lpstr>Level Based Evaluation Platform</vt:lpstr>
      <vt:lpstr>Level Based Evaluation Platform</vt:lpstr>
      <vt:lpstr>Instantiation of the Idea</vt:lpstr>
      <vt:lpstr>PPE is an instance of level 2 evaluation </vt:lpstr>
      <vt:lpstr>PPE - Privacy Preserving Evaluation</vt:lpstr>
      <vt:lpstr>PPE Framework</vt:lpstr>
      <vt:lpstr>Experiments on PPE</vt:lpstr>
      <vt:lpstr>Experiments on PPE</vt:lpstr>
      <vt:lpstr>Experiments on PPE - Results</vt:lpstr>
      <vt:lpstr>Experiments on PPE - Diagnostic Analysis</vt:lpstr>
      <vt:lpstr>Experiments on PPE - Diagnostic Analysis</vt:lpstr>
      <vt:lpstr>Experiments on PPE - Diagnostic Analysis</vt:lpstr>
      <vt:lpstr>Experiments on PPE - Diagnostic Analysis</vt:lpstr>
      <vt:lpstr>Diagnostic Analysis – LV1</vt:lpstr>
      <vt:lpstr>Diagnostic Analysis – TN1</vt:lpstr>
      <vt:lpstr>Diagnostic Analysis – TG3</vt:lpstr>
      <vt:lpstr>PPE - Conclusion</vt:lpstr>
      <vt:lpstr>Thank You! Q &amp; A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Oriented Tools for Information Retrieval</dc:title>
  <cp:lastModifiedBy>Microsoft Office User</cp:lastModifiedBy>
  <cp:revision>67</cp:revision>
  <dcterms:modified xsi:type="dcterms:W3CDTF">2017-10-10T02:53:03Z</dcterms:modified>
</cp:coreProperties>
</file>